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xml" ContentType="application/vnd.openxmlformats-officedocument.drawingml.chart+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handoutMasterIdLst>
    <p:handoutMasterId r:id="rId44"/>
  </p:handoutMasterIdLst>
  <p:sldIdLst>
    <p:sldId id="277" r:id="rId2"/>
    <p:sldId id="278" r:id="rId3"/>
    <p:sldId id="285" r:id="rId4"/>
    <p:sldId id="286" r:id="rId5"/>
    <p:sldId id="296" r:id="rId6"/>
    <p:sldId id="287" r:id="rId7"/>
    <p:sldId id="309" r:id="rId8"/>
    <p:sldId id="282" r:id="rId9"/>
    <p:sldId id="288" r:id="rId10"/>
    <p:sldId id="310" r:id="rId11"/>
    <p:sldId id="311" r:id="rId12"/>
    <p:sldId id="312" r:id="rId13"/>
    <p:sldId id="313" r:id="rId14"/>
    <p:sldId id="289" r:id="rId15"/>
    <p:sldId id="298" r:id="rId16"/>
    <p:sldId id="314" r:id="rId17"/>
    <p:sldId id="315" r:id="rId18"/>
    <p:sldId id="316" r:id="rId19"/>
    <p:sldId id="299" r:id="rId20"/>
    <p:sldId id="291" r:id="rId21"/>
    <p:sldId id="300" r:id="rId22"/>
    <p:sldId id="303" r:id="rId23"/>
    <p:sldId id="302" r:id="rId24"/>
    <p:sldId id="305" r:id="rId25"/>
    <p:sldId id="317" r:id="rId26"/>
    <p:sldId id="319" r:id="rId27"/>
    <p:sldId id="318" r:id="rId28"/>
    <p:sldId id="320" r:id="rId29"/>
    <p:sldId id="322" r:id="rId30"/>
    <p:sldId id="323" r:id="rId31"/>
    <p:sldId id="324" r:id="rId32"/>
    <p:sldId id="325" r:id="rId33"/>
    <p:sldId id="326" r:id="rId34"/>
    <p:sldId id="327" r:id="rId35"/>
    <p:sldId id="328" r:id="rId36"/>
    <p:sldId id="329" r:id="rId37"/>
    <p:sldId id="330" r:id="rId38"/>
    <p:sldId id="294" r:id="rId39"/>
    <p:sldId id="332" r:id="rId40"/>
    <p:sldId id="331" r:id="rId41"/>
    <p:sldId id="279" r:id="rId42"/>
  </p:sldIdLst>
  <p:sldSz cx="9144000" cy="6858000" type="screen4x3"/>
  <p:notesSz cx="9144000" cy="68580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clrMru>
    <a:srgbClr val="E2D7AC"/>
    <a:srgbClr val="FFCC00"/>
    <a:srgbClr val="DB7F31"/>
    <a:srgbClr val="005134"/>
    <a:srgbClr val="FFCC66"/>
    <a:srgbClr val="FFCC99"/>
    <a:srgbClr val="005555"/>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95" autoAdjust="0"/>
    <p:restoredTop sz="86154" autoAdjust="0"/>
  </p:normalViewPr>
  <p:slideViewPr>
    <p:cSldViewPr>
      <p:cViewPr varScale="1">
        <p:scale>
          <a:sx n="102" d="100"/>
          <a:sy n="102" d="100"/>
        </p:scale>
        <p:origin x="-1304"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printerSettings" Target="printerSettings/printerSettings1.bin"/></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Dy:Dropbox:UM:Undergrad:SeniorProject:BME402:pareto-chart-template.xls"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b="1"/>
            </a:pPr>
            <a:r>
              <a:rPr lang="en-US" sz="1400" b="1"/>
              <a:t>Phase Measurement</a:t>
            </a:r>
            <a:r>
              <a:rPr lang="en-US" sz="1400" b="1" baseline="0"/>
              <a:t> Device</a:t>
            </a:r>
            <a:r>
              <a:rPr lang="en-US" sz="1400" b="1"/>
              <a:t>- Pareto Analysis</a:t>
            </a:r>
          </a:p>
        </c:rich>
      </c:tx>
      <c:layout/>
      <c:overlay val="0"/>
      <c:spPr>
        <a:noFill/>
        <a:ln w="25400">
          <a:noFill/>
        </a:ln>
      </c:spPr>
    </c:title>
    <c:autoTitleDeleted val="0"/>
    <c:plotArea>
      <c:layout>
        <c:manualLayout>
          <c:layoutTarget val="inner"/>
          <c:xMode val="edge"/>
          <c:yMode val="edge"/>
          <c:x val="0.0570244034381198"/>
          <c:y val="0.0841236344739547"/>
          <c:w val="0.918918728908886"/>
          <c:h val="0.837525935546716"/>
        </c:manualLayout>
      </c:layout>
      <c:barChart>
        <c:barDir val="col"/>
        <c:grouping val="clustered"/>
        <c:varyColors val="0"/>
        <c:ser>
          <c:idx val="0"/>
          <c:order val="0"/>
          <c:tx>
            <c:strRef>
              <c:f>'pareto-chart'!$C$3</c:f>
              <c:strCache>
                <c:ptCount val="1"/>
                <c:pt idx="0">
                  <c:v>Parameters</c:v>
                </c:pt>
              </c:strCache>
            </c:strRef>
          </c:tx>
          <c:spPr>
            <a:solidFill>
              <a:srgbClr val="4F81BD"/>
            </a:solidFill>
            <a:ln w="12700">
              <a:solidFill>
                <a:srgbClr val="FFFFFF"/>
              </a:solidFill>
              <a:prstDash val="solid"/>
            </a:ln>
          </c:spPr>
          <c:invertIfNegative val="0"/>
          <c:dLbls>
            <c:spPr>
              <a:noFill/>
              <a:ln w="25400">
                <a:noFill/>
              </a:ln>
            </c:spPr>
            <c:txPr>
              <a:bodyPr rot="-5400000" vert="horz"/>
              <a:lstStyle/>
              <a:p>
                <a:pPr>
                  <a:defRPr sz="1200">
                    <a:solidFill>
                      <a:srgbClr val="002060"/>
                    </a:solidFill>
                  </a:defRPr>
                </a:pPr>
                <a:endParaRPr lang="en-US"/>
              </a:p>
            </c:txPr>
            <c:dLblPos val="inBase"/>
            <c:showLegendKey val="0"/>
            <c:showVal val="0"/>
            <c:showCatName val="1"/>
            <c:showSerName val="0"/>
            <c:showPercent val="0"/>
            <c:showBubbleSize val="0"/>
            <c:showLeaderLines val="0"/>
          </c:dLbls>
          <c:cat>
            <c:strRef>
              <c:f>'pareto-chart'!$B$4:$B$11</c:f>
              <c:strCache>
                <c:ptCount val="8"/>
                <c:pt idx="0">
                  <c:v>Concept development</c:v>
                </c:pt>
                <c:pt idx="1">
                  <c:v>Sensor selection</c:v>
                </c:pt>
                <c:pt idx="2">
                  <c:v>Timer and ADC Coding</c:v>
                </c:pt>
                <c:pt idx="3">
                  <c:v>Circuit construction</c:v>
                </c:pt>
                <c:pt idx="4">
                  <c:v>System perfection</c:v>
                </c:pt>
                <c:pt idx="5">
                  <c:v>Testing</c:v>
                </c:pt>
                <c:pt idx="6">
                  <c:v>Decay-time Algorithm</c:v>
                </c:pt>
                <c:pt idx="7">
                  <c:v>LCD coding</c:v>
                </c:pt>
              </c:strCache>
            </c:strRef>
          </c:cat>
          <c:val>
            <c:numRef>
              <c:f>'pareto-chart'!$C$4:$C$11</c:f>
              <c:numCache>
                <c:formatCode>General</c:formatCode>
                <c:ptCount val="8"/>
                <c:pt idx="0">
                  <c:v>30.0</c:v>
                </c:pt>
                <c:pt idx="1">
                  <c:v>20.0</c:v>
                </c:pt>
                <c:pt idx="2">
                  <c:v>10.0</c:v>
                </c:pt>
                <c:pt idx="3">
                  <c:v>10.0</c:v>
                </c:pt>
                <c:pt idx="4">
                  <c:v>10.0</c:v>
                </c:pt>
                <c:pt idx="5">
                  <c:v>10.0</c:v>
                </c:pt>
                <c:pt idx="6">
                  <c:v>5.0</c:v>
                </c:pt>
                <c:pt idx="7">
                  <c:v>5.0</c:v>
                </c:pt>
              </c:numCache>
            </c:numRef>
          </c:val>
        </c:ser>
        <c:dLbls>
          <c:showLegendKey val="0"/>
          <c:showVal val="0"/>
          <c:showCatName val="0"/>
          <c:showSerName val="0"/>
          <c:showPercent val="0"/>
          <c:showBubbleSize val="0"/>
        </c:dLbls>
        <c:gapWidth val="0"/>
        <c:axId val="-2111777240"/>
        <c:axId val="-2111785352"/>
      </c:barChart>
      <c:lineChart>
        <c:grouping val="standard"/>
        <c:varyColors val="0"/>
        <c:ser>
          <c:idx val="1"/>
          <c:order val="1"/>
          <c:tx>
            <c:strRef>
              <c:f>'pareto-chart'!$D$3</c:f>
              <c:strCache>
                <c:ptCount val="1"/>
                <c:pt idx="0">
                  <c:v>Cumulative %</c:v>
                </c:pt>
              </c:strCache>
            </c:strRef>
          </c:tx>
          <c:spPr>
            <a:ln w="12700">
              <a:solidFill>
                <a:srgbClr val="DD0806"/>
              </a:solidFill>
              <a:prstDash val="solid"/>
            </a:ln>
          </c:spPr>
          <c:marker>
            <c:symbol val="square"/>
            <c:size val="4"/>
            <c:spPr>
              <a:solidFill>
                <a:srgbClr val="C00000"/>
              </a:solidFill>
              <a:ln>
                <a:solidFill>
                  <a:srgbClr val="DD0806"/>
                </a:solidFill>
                <a:prstDash val="solid"/>
              </a:ln>
            </c:spPr>
          </c:marker>
          <c:cat>
            <c:strRef>
              <c:f>'pareto-chart'!$B$4:$B$11</c:f>
              <c:strCache>
                <c:ptCount val="8"/>
                <c:pt idx="0">
                  <c:v>Concept development</c:v>
                </c:pt>
                <c:pt idx="1">
                  <c:v>Sensor selection</c:v>
                </c:pt>
                <c:pt idx="2">
                  <c:v>Timer and ADC Coding</c:v>
                </c:pt>
                <c:pt idx="3">
                  <c:v>Circuit construction</c:v>
                </c:pt>
                <c:pt idx="4">
                  <c:v>System perfection</c:v>
                </c:pt>
                <c:pt idx="5">
                  <c:v>Testing</c:v>
                </c:pt>
                <c:pt idx="6">
                  <c:v>Decay-time Algorithm</c:v>
                </c:pt>
                <c:pt idx="7">
                  <c:v>LCD coding</c:v>
                </c:pt>
              </c:strCache>
            </c:strRef>
          </c:cat>
          <c:val>
            <c:numRef>
              <c:f>'pareto-chart'!$D$4:$D$11</c:f>
              <c:numCache>
                <c:formatCode>0%</c:formatCode>
                <c:ptCount val="8"/>
                <c:pt idx="0">
                  <c:v>0.3</c:v>
                </c:pt>
                <c:pt idx="1">
                  <c:v>0.5</c:v>
                </c:pt>
                <c:pt idx="2">
                  <c:v>0.6</c:v>
                </c:pt>
                <c:pt idx="3">
                  <c:v>0.7</c:v>
                </c:pt>
                <c:pt idx="4">
                  <c:v>0.8</c:v>
                </c:pt>
                <c:pt idx="5">
                  <c:v>0.9</c:v>
                </c:pt>
                <c:pt idx="6">
                  <c:v>0.95</c:v>
                </c:pt>
                <c:pt idx="7">
                  <c:v>1.0</c:v>
                </c:pt>
              </c:numCache>
            </c:numRef>
          </c:val>
          <c:smooth val="0"/>
        </c:ser>
        <c:ser>
          <c:idx val="2"/>
          <c:order val="2"/>
          <c:tx>
            <c:strRef>
              <c:f>'pareto-chart'!$E$3</c:f>
              <c:strCache>
                <c:ptCount val="1"/>
                <c:pt idx="0">
                  <c:v>Cut off %</c:v>
                </c:pt>
              </c:strCache>
            </c:strRef>
          </c:tx>
          <c:spPr>
            <a:ln w="3175">
              <a:solidFill>
                <a:srgbClr val="808080"/>
              </a:solidFill>
              <a:prstDash val="lgDash"/>
            </a:ln>
          </c:spPr>
          <c:marker>
            <c:symbol val="none"/>
          </c:marker>
          <c:cat>
            <c:strRef>
              <c:f>'pareto-chart'!$B$4:$B$11</c:f>
              <c:strCache>
                <c:ptCount val="8"/>
                <c:pt idx="0">
                  <c:v>Concept development</c:v>
                </c:pt>
                <c:pt idx="1">
                  <c:v>Sensor selection</c:v>
                </c:pt>
                <c:pt idx="2">
                  <c:v>Timer and ADC Coding</c:v>
                </c:pt>
                <c:pt idx="3">
                  <c:v>Circuit construction</c:v>
                </c:pt>
                <c:pt idx="4">
                  <c:v>System perfection</c:v>
                </c:pt>
                <c:pt idx="5">
                  <c:v>Testing</c:v>
                </c:pt>
                <c:pt idx="6">
                  <c:v>Decay-time Algorithm</c:v>
                </c:pt>
                <c:pt idx="7">
                  <c:v>LCD coding</c:v>
                </c:pt>
              </c:strCache>
            </c:strRef>
          </c:cat>
          <c:val>
            <c:numRef>
              <c:f>'pareto-chart'!$E$4:$E$11</c:f>
              <c:numCache>
                <c:formatCode>General</c:formatCode>
                <c:ptCount val="8"/>
                <c:pt idx="0">
                  <c:v>0.8</c:v>
                </c:pt>
                <c:pt idx="1">
                  <c:v>0.8</c:v>
                </c:pt>
                <c:pt idx="2">
                  <c:v>0.8</c:v>
                </c:pt>
                <c:pt idx="3">
                  <c:v>0.8</c:v>
                </c:pt>
                <c:pt idx="4">
                  <c:v>0.8</c:v>
                </c:pt>
                <c:pt idx="5">
                  <c:v>0.8</c:v>
                </c:pt>
                <c:pt idx="6">
                  <c:v>0.8</c:v>
                </c:pt>
                <c:pt idx="7">
                  <c:v>0.8</c:v>
                </c:pt>
              </c:numCache>
            </c:numRef>
          </c:val>
          <c:smooth val="0"/>
        </c:ser>
        <c:dLbls>
          <c:showLegendKey val="0"/>
          <c:showVal val="0"/>
          <c:showCatName val="0"/>
          <c:showSerName val="0"/>
          <c:showPercent val="0"/>
          <c:showBubbleSize val="0"/>
        </c:dLbls>
        <c:marker val="1"/>
        <c:smooth val="0"/>
        <c:axId val="-2111799944"/>
        <c:axId val="-2111803080"/>
      </c:lineChart>
      <c:catAx>
        <c:axId val="-2111777240"/>
        <c:scaling>
          <c:orientation val="minMax"/>
        </c:scaling>
        <c:delete val="1"/>
        <c:axPos val="b"/>
        <c:majorTickMark val="out"/>
        <c:minorTickMark val="none"/>
        <c:tickLblPos val="nextTo"/>
        <c:crossAx val="-2111785352"/>
        <c:crosses val="autoZero"/>
        <c:auto val="0"/>
        <c:lblAlgn val="ctr"/>
        <c:lblOffset val="100"/>
        <c:noMultiLvlLbl val="0"/>
      </c:catAx>
      <c:valAx>
        <c:axId val="-2111785352"/>
        <c:scaling>
          <c:orientation val="minMax"/>
        </c:scaling>
        <c:delete val="0"/>
        <c:axPos val="l"/>
        <c:numFmt formatCode="General" sourceLinked="1"/>
        <c:majorTickMark val="out"/>
        <c:minorTickMark val="none"/>
        <c:tickLblPos val="nextTo"/>
        <c:spPr>
          <a:ln w="3175">
            <a:solidFill>
              <a:srgbClr val="FFFFFF"/>
            </a:solidFill>
            <a:prstDash val="solid"/>
          </a:ln>
        </c:spPr>
        <c:txPr>
          <a:bodyPr/>
          <a:lstStyle/>
          <a:p>
            <a:pPr>
              <a:defRPr sz="800" b="0">
                <a:solidFill>
                  <a:schemeClr val="tx1">
                    <a:lumMod val="50000"/>
                    <a:lumOff val="50000"/>
                  </a:schemeClr>
                </a:solidFill>
              </a:defRPr>
            </a:pPr>
            <a:endParaRPr lang="en-US"/>
          </a:p>
        </c:txPr>
        <c:crossAx val="-2111777240"/>
        <c:crosses val="autoZero"/>
        <c:crossBetween val="between"/>
        <c:dispUnits>
          <c:builtInUnit val="thousands"/>
        </c:dispUnits>
      </c:valAx>
      <c:catAx>
        <c:axId val="-2111799944"/>
        <c:scaling>
          <c:orientation val="minMax"/>
        </c:scaling>
        <c:delete val="1"/>
        <c:axPos val="b"/>
        <c:majorTickMark val="out"/>
        <c:minorTickMark val="none"/>
        <c:tickLblPos val="nextTo"/>
        <c:crossAx val="-2111803080"/>
        <c:crosses val="autoZero"/>
        <c:auto val="0"/>
        <c:lblAlgn val="ctr"/>
        <c:lblOffset val="100"/>
        <c:noMultiLvlLbl val="0"/>
      </c:catAx>
      <c:valAx>
        <c:axId val="-2111803080"/>
        <c:scaling>
          <c:orientation val="minMax"/>
          <c:max val="1.0"/>
          <c:min val="0.0"/>
        </c:scaling>
        <c:delete val="0"/>
        <c:axPos val="r"/>
        <c:numFmt formatCode="0%" sourceLinked="0"/>
        <c:majorTickMark val="out"/>
        <c:minorTickMark val="none"/>
        <c:tickLblPos val="nextTo"/>
        <c:spPr>
          <a:ln w="3175">
            <a:solidFill>
              <a:srgbClr val="FFFFFF"/>
            </a:solidFill>
            <a:prstDash val="solid"/>
          </a:ln>
        </c:spPr>
        <c:txPr>
          <a:bodyPr/>
          <a:lstStyle/>
          <a:p>
            <a:pPr>
              <a:defRPr sz="800">
                <a:solidFill>
                  <a:schemeClr val="tx1">
                    <a:lumMod val="50000"/>
                    <a:lumOff val="50000"/>
                  </a:schemeClr>
                </a:solidFill>
              </a:defRPr>
            </a:pPr>
            <a:endParaRPr lang="en-US"/>
          </a:p>
        </c:txPr>
        <c:crossAx val="-2111799944"/>
        <c:crosses val="max"/>
        <c:crossBetween val="between"/>
        <c:majorUnit val="0.2"/>
      </c:valAx>
      <c:spPr>
        <a:solidFill>
          <a:srgbClr val="FFFFFF"/>
        </a:solidFill>
        <a:ln w="25400">
          <a:noFill/>
        </a:ln>
      </c:spPr>
    </c:plotArea>
    <c:legend>
      <c:legendPos val="r"/>
      <c:layout>
        <c:manualLayout>
          <c:xMode val="edge"/>
          <c:yMode val="edge"/>
          <c:x val="0.12077909295429"/>
          <c:y val="0.91258343527628"/>
          <c:w val="0.753246241947029"/>
          <c:h val="0.0869567015282827"/>
        </c:manualLayout>
      </c:layout>
      <c:overlay val="0"/>
      <c:spPr>
        <a:noFill/>
        <a:ln w="25400">
          <a:noFill/>
        </a:ln>
      </c:spPr>
    </c:legend>
    <c:plotVisOnly val="1"/>
    <c:dispBlanksAs val="gap"/>
    <c:showDLblsOverMax val="0"/>
  </c:chart>
  <c:spPr>
    <a:solidFill>
      <a:srgbClr val="FFFFFF"/>
    </a:solidFill>
    <a:ln w="3175">
      <a:solidFill>
        <a:srgbClr val="808080"/>
      </a:solidFill>
      <a:prstDash val="solid"/>
    </a:ln>
  </c:sp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B5B4E1B2-E7FD-E043-B7C4-DBE5F743B2DB}" type="datetimeFigureOut">
              <a:rPr lang="en-US" smtClean="0"/>
              <a:t>12/15/14</a:t>
            </a:fld>
            <a:endParaRPr lang="en-US"/>
          </a:p>
        </p:txBody>
      </p:sp>
      <p:sp>
        <p:nvSpPr>
          <p:cNvPr id="4" name="Footer Placeholder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24141EC7-F623-D54B-B3F3-3D3E770FAA13}" type="slidenum">
              <a:rPr lang="en-US" smtClean="0"/>
              <a:t>‹#›</a:t>
            </a:fld>
            <a:endParaRPr lang="en-US"/>
          </a:p>
        </p:txBody>
      </p:sp>
    </p:spTree>
    <p:extLst>
      <p:ext uri="{BB962C8B-B14F-4D97-AF65-F5344CB8AC3E}">
        <p14:creationId xmlns:p14="http://schemas.microsoft.com/office/powerpoint/2010/main" val="24437675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29699" name="Rectangle 3"/>
          <p:cNvSpPr>
            <a:spLocks noGrp="1" noChangeArrowheads="1"/>
          </p:cNvSpPr>
          <p:nvPr>
            <p:ph type="dt" idx="1"/>
          </p:nvPr>
        </p:nvSpPr>
        <p:spPr bwMode="auto">
          <a:xfrm>
            <a:off x="5179484"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2857500" y="514350"/>
            <a:ext cx="3429000" cy="2571750"/>
          </a:xfrm>
          <a:prstGeom prst="rect">
            <a:avLst/>
          </a:prstGeom>
          <a:noFill/>
          <a:ln w="9525">
            <a:solidFill>
              <a:srgbClr val="000000"/>
            </a:solidFill>
            <a:miter lim="800000"/>
            <a:headEnd/>
            <a:tailEnd/>
          </a:ln>
        </p:spPr>
      </p:sp>
      <p:sp>
        <p:nvSpPr>
          <p:cNvPr id="29701" name="Rectangle 5"/>
          <p:cNvSpPr>
            <a:spLocks noGrp="1" noChangeArrowheads="1"/>
          </p:cNvSpPr>
          <p:nvPr>
            <p:ph type="body" sz="quarter" idx="3"/>
          </p:nvPr>
        </p:nvSpPr>
        <p:spPr bwMode="auto">
          <a:xfrm>
            <a:off x="914400" y="3257550"/>
            <a:ext cx="7315200" cy="30861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9702" name="Rectangle 6"/>
          <p:cNvSpPr>
            <a:spLocks noGrp="1" noChangeArrowheads="1"/>
          </p:cNvSpPr>
          <p:nvPr>
            <p:ph type="ftr" sz="quarter" idx="4"/>
          </p:nvPr>
        </p:nvSpPr>
        <p:spPr bwMode="auto">
          <a:xfrm>
            <a:off x="0" y="651391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29703" name="Rectangle 7"/>
          <p:cNvSpPr>
            <a:spLocks noGrp="1" noChangeArrowheads="1"/>
          </p:cNvSpPr>
          <p:nvPr>
            <p:ph type="sldNum" sz="quarter" idx="5"/>
          </p:nvPr>
        </p:nvSpPr>
        <p:spPr bwMode="auto">
          <a:xfrm>
            <a:off x="5179484" y="651391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5C5B90B2-816A-4201-8738-6BD15CA4A75A}" type="slidenum">
              <a:rPr lang="en-US"/>
              <a:pPr/>
              <a:t>‹#›</a:t>
            </a:fld>
            <a:endParaRPr lang="en-US"/>
          </a:p>
        </p:txBody>
      </p:sp>
    </p:spTree>
    <p:extLst>
      <p:ext uri="{BB962C8B-B14F-4D97-AF65-F5344CB8AC3E}">
        <p14:creationId xmlns:p14="http://schemas.microsoft.com/office/powerpoint/2010/main" val="203085035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p:spPr>
        <p:txBody>
          <a:bodyPr/>
          <a:lstStyle/>
          <a:p>
            <a:fld id="{237CEB63-051B-4775-B138-4661738CD081}" type="slidenum">
              <a:rPr lang="en-US" altLang="en-US"/>
              <a:pPr/>
              <a:t>1</a:t>
            </a:fld>
            <a:endParaRPr lang="en-US" altLang="en-US"/>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a:ln/>
        </p:spPr>
        <p:txBody>
          <a:bodyPr/>
          <a:lstStyle/>
          <a:p>
            <a:pPr eaLnBrk="1" hangingPunct="1"/>
            <a:endParaRPr lang="en-US"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zoom in to micro sec </a:t>
            </a:r>
            <a:r>
              <a:rPr lang="en-US" dirty="0" err="1" smtClean="0"/>
              <a:t>lvl</a:t>
            </a:r>
            <a:r>
              <a:rPr lang="en-US" dirty="0" smtClean="0"/>
              <a:t>,</a:t>
            </a:r>
            <a:r>
              <a:rPr lang="en-US" baseline="0" dirty="0" smtClean="0"/>
              <a:t> we can see the simulated decay clearly, and if we could acquire all data point on this decay curve, the decay time should be easy to calculate. So the next step is to see if our </a:t>
            </a:r>
            <a:r>
              <a:rPr lang="en-US" baseline="0" dirty="0" err="1" smtClean="0"/>
              <a:t>Arduino</a:t>
            </a:r>
            <a:r>
              <a:rPr lang="en-US" baseline="0" dirty="0" smtClean="0"/>
              <a:t> can record all these data points.</a:t>
            </a:r>
            <a:endParaRPr lang="en-US" dirty="0"/>
          </a:p>
        </p:txBody>
      </p:sp>
      <p:sp>
        <p:nvSpPr>
          <p:cNvPr id="4" name="Slide Number Placeholder 3"/>
          <p:cNvSpPr>
            <a:spLocks noGrp="1"/>
          </p:cNvSpPr>
          <p:nvPr>
            <p:ph type="sldNum" sz="quarter" idx="10"/>
          </p:nvPr>
        </p:nvSpPr>
        <p:spPr/>
        <p:txBody>
          <a:bodyPr/>
          <a:lstStyle/>
          <a:p>
            <a:fld id="{5C5B90B2-816A-4201-8738-6BD15CA4A75A}" type="slidenum">
              <a:rPr lang="en-US" smtClean="0"/>
              <a:pPr/>
              <a:t>12</a:t>
            </a:fld>
            <a:endParaRPr lang="en-US"/>
          </a:p>
        </p:txBody>
      </p:sp>
    </p:spTree>
    <p:extLst>
      <p:ext uri="{BB962C8B-B14F-4D97-AF65-F5344CB8AC3E}">
        <p14:creationId xmlns:p14="http://schemas.microsoft.com/office/powerpoint/2010/main" val="2225838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went to search </a:t>
            </a:r>
            <a:r>
              <a:rPr lang="en-US" baseline="0" dirty="0" err="1" smtClean="0"/>
              <a:t>arduino’s</a:t>
            </a:r>
            <a:r>
              <a:rPr lang="en-US" baseline="0" dirty="0" smtClean="0"/>
              <a:t> database to find out it’s sampling rate. And very disappointing, we found that by using it’s own library, the sampling frequency is 10KHz, by that it means it will take 100 microseconds to complete an analog to digital conversion. Let’s go back and see how long it will take to bring the decay signal back to 0, it takes less than 10 </a:t>
            </a:r>
            <a:r>
              <a:rPr lang="en-US" baseline="0" dirty="0" err="1" smtClean="0"/>
              <a:t>microsends</a:t>
            </a:r>
            <a:r>
              <a:rPr lang="en-US" baseline="0" dirty="0" smtClean="0"/>
              <a:t> to decay to zero. This is a huge limitation </a:t>
            </a:r>
            <a:r>
              <a:rPr lang="en-US" baseline="0" dirty="0" err="1" smtClean="0"/>
              <a:t>arduino</a:t>
            </a:r>
            <a:r>
              <a:rPr lang="en-US" baseline="0" dirty="0" smtClean="0"/>
              <a:t> has, but we do not give up easily. We were thinking what is the </a:t>
            </a:r>
            <a:r>
              <a:rPr lang="en-US" baseline="0" dirty="0" err="1" smtClean="0"/>
              <a:t>arduino</a:t>
            </a:r>
            <a:r>
              <a:rPr lang="en-US" baseline="0" dirty="0" smtClean="0"/>
              <a:t> doing during this 100 microsecond period. </a:t>
            </a:r>
            <a:r>
              <a:rPr lang="en-US" baseline="0" dirty="0" err="1" smtClean="0"/>
              <a:t>Arduino</a:t>
            </a:r>
            <a:r>
              <a:rPr lang="en-US" baseline="0" dirty="0" smtClean="0"/>
              <a:t> does not tell us how it work, so we directly went to the heart of </a:t>
            </a:r>
            <a:r>
              <a:rPr lang="en-US" baseline="0" dirty="0" err="1" smtClean="0"/>
              <a:t>arduino</a:t>
            </a:r>
            <a:r>
              <a:rPr lang="en-US" baseline="0" dirty="0" smtClean="0"/>
              <a:t>, the real microprocessor on the </a:t>
            </a:r>
            <a:r>
              <a:rPr lang="en-US" baseline="0" dirty="0" err="1" smtClean="0"/>
              <a:t>arduino</a:t>
            </a:r>
            <a:r>
              <a:rPr lang="en-US" baseline="0" dirty="0" smtClean="0"/>
              <a:t> board.</a:t>
            </a:r>
            <a:endParaRPr lang="en-US" dirty="0"/>
          </a:p>
        </p:txBody>
      </p:sp>
      <p:sp>
        <p:nvSpPr>
          <p:cNvPr id="4" name="Slide Number Placeholder 3"/>
          <p:cNvSpPr>
            <a:spLocks noGrp="1"/>
          </p:cNvSpPr>
          <p:nvPr>
            <p:ph type="sldNum" sz="quarter" idx="10"/>
          </p:nvPr>
        </p:nvSpPr>
        <p:spPr/>
        <p:txBody>
          <a:bodyPr/>
          <a:lstStyle/>
          <a:p>
            <a:fld id="{5C5B90B2-816A-4201-8738-6BD15CA4A75A}" type="slidenum">
              <a:rPr lang="en-US" smtClean="0"/>
              <a:pPr/>
              <a:t>13</a:t>
            </a:fld>
            <a:endParaRPr lang="en-US"/>
          </a:p>
        </p:txBody>
      </p:sp>
    </p:spTree>
    <p:extLst>
      <p:ext uri="{BB962C8B-B14F-4D97-AF65-F5344CB8AC3E}">
        <p14:creationId xmlns:p14="http://schemas.microsoft.com/office/powerpoint/2010/main" val="2225838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Reading the datasheet of the microprocessor</a:t>
            </a:r>
            <a:r>
              <a:rPr lang="en-US" baseline="0" dirty="0" smtClean="0"/>
              <a:t> is tough, but we manage to understand the ADC principle. For the sake of reducing power consumption, the </a:t>
            </a:r>
            <a:r>
              <a:rPr lang="en-US" baseline="0" dirty="0" err="1" smtClean="0"/>
              <a:t>arduino</a:t>
            </a:r>
            <a:r>
              <a:rPr lang="en-US" baseline="0" dirty="0" smtClean="0"/>
              <a:t> limits the ADC rate to 10KHz, but we can </a:t>
            </a:r>
            <a:r>
              <a:rPr lang="en-US" baseline="0" dirty="0" err="1" smtClean="0"/>
              <a:t>manuelly</a:t>
            </a:r>
            <a:r>
              <a:rPr lang="en-US" baseline="0" dirty="0" smtClean="0"/>
              <a:t> override the </a:t>
            </a:r>
            <a:r>
              <a:rPr lang="en-US" baseline="0" dirty="0" err="1" smtClean="0"/>
              <a:t>arduino</a:t>
            </a:r>
            <a:r>
              <a:rPr lang="en-US" baseline="0" dirty="0" smtClean="0"/>
              <a:t> setting, to accelerate the ADC sampling rate to 77.8KHz, that’s 13 microsecond per conversion. But still, after 13 us the signal has already diminished to zero. It looks like that it can’t be done with this microprocessor, but it’s not that simple. Let’s see this figure, it’s the ADC principle of this microprocessor. Basically, it has 3 time stage for an AD conversion. First stage is calling up the ADC function, telling that hey, be ready for taking the signal and convert it, 2 stage is piking up the signal and store it. Third stage is to digitize the analog signal. And we found out that the 13us process only convert the signal at exactly 1.5us after calling up this function. If we call ADC function at the moment when the signal began to decay, we will be able to catch the signal at 1.5us and it’s the most precious signal that can determine the </a:t>
            </a:r>
            <a:r>
              <a:rPr lang="en-US" baseline="0" smtClean="0"/>
              <a:t>decay time. </a:t>
            </a:r>
            <a:endParaRPr lang="en-US" dirty="0"/>
          </a:p>
        </p:txBody>
      </p:sp>
      <p:sp>
        <p:nvSpPr>
          <p:cNvPr id="4" name="Slide Number Placeholder 3"/>
          <p:cNvSpPr>
            <a:spLocks noGrp="1"/>
          </p:cNvSpPr>
          <p:nvPr>
            <p:ph type="sldNum" sz="quarter" idx="10"/>
          </p:nvPr>
        </p:nvSpPr>
        <p:spPr/>
        <p:txBody>
          <a:bodyPr/>
          <a:lstStyle/>
          <a:p>
            <a:fld id="{5C5B90B2-816A-4201-8738-6BD15CA4A75A}" type="slidenum">
              <a:rPr lang="en-US" smtClean="0"/>
              <a:pPr/>
              <a:t>14</a:t>
            </a:fld>
            <a:endParaRPr lang="en-US"/>
          </a:p>
        </p:txBody>
      </p:sp>
    </p:spTree>
    <p:extLst>
      <p:ext uri="{BB962C8B-B14F-4D97-AF65-F5344CB8AC3E}">
        <p14:creationId xmlns:p14="http://schemas.microsoft.com/office/powerpoint/2010/main" val="22381562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two point to determine the decay time of an exponentially decaying signal. We’ve already got one as I </a:t>
            </a:r>
            <a:r>
              <a:rPr lang="en-US" baseline="0" dirty="0" err="1" smtClean="0"/>
              <a:t>discribed</a:t>
            </a:r>
            <a:r>
              <a:rPr lang="en-US" baseline="0" dirty="0" smtClean="0"/>
              <a:t> before. Another one is easy, since the value at the start of the decay is the same as the top stable signal, thus we can measure the stable signal in advance, and use that value as the value at time zero.</a:t>
            </a:r>
            <a:r>
              <a:rPr lang="en-US" baseline="0" dirty="0"/>
              <a:t> </a:t>
            </a:r>
            <a:r>
              <a:rPr lang="en-US" baseline="0" dirty="0" smtClean="0"/>
              <a:t>Since stable value is relatively long 15 millisecond, so we actually took 100 stable value and average them to minimize the noise. </a:t>
            </a:r>
          </a:p>
        </p:txBody>
      </p:sp>
      <p:sp>
        <p:nvSpPr>
          <p:cNvPr id="4" name="Slide Number Placeholder 3"/>
          <p:cNvSpPr>
            <a:spLocks noGrp="1"/>
          </p:cNvSpPr>
          <p:nvPr>
            <p:ph type="sldNum" sz="quarter" idx="10"/>
          </p:nvPr>
        </p:nvSpPr>
        <p:spPr/>
        <p:txBody>
          <a:bodyPr/>
          <a:lstStyle/>
          <a:p>
            <a:fld id="{5C5B90B2-816A-4201-8738-6BD15CA4A75A}" type="slidenum">
              <a:rPr lang="en-US" smtClean="0"/>
              <a:pPr/>
              <a:t>15</a:t>
            </a:fld>
            <a:endParaRPr lang="en-US"/>
          </a:p>
        </p:txBody>
      </p:sp>
    </p:spTree>
    <p:extLst>
      <p:ext uri="{BB962C8B-B14F-4D97-AF65-F5344CB8AC3E}">
        <p14:creationId xmlns:p14="http://schemas.microsoft.com/office/powerpoint/2010/main" val="22381562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slide shows a comparison b/w </a:t>
            </a:r>
            <a:r>
              <a:rPr lang="en-US" baseline="0" dirty="0" err="1" smtClean="0"/>
              <a:t>arduino</a:t>
            </a:r>
            <a:r>
              <a:rPr lang="en-US" baseline="0" dirty="0" smtClean="0"/>
              <a:t> language, and the code we wrote to directly access the microprocessor. Totally two different story. </a:t>
            </a:r>
            <a:r>
              <a:rPr lang="en-US" baseline="0" dirty="0" err="1" smtClean="0"/>
              <a:t>Arduino</a:t>
            </a:r>
            <a:r>
              <a:rPr lang="en-US" baseline="0" dirty="0" smtClean="0"/>
              <a:t> language is simple and intuitive, but it’s function is limited, by directly accessing the chip, we can do more things, but the language is not easy to understand.</a:t>
            </a:r>
            <a:endParaRPr lang="en-US" dirty="0"/>
          </a:p>
        </p:txBody>
      </p:sp>
      <p:sp>
        <p:nvSpPr>
          <p:cNvPr id="4" name="Slide Number Placeholder 3"/>
          <p:cNvSpPr>
            <a:spLocks noGrp="1"/>
          </p:cNvSpPr>
          <p:nvPr>
            <p:ph type="sldNum" sz="quarter" idx="10"/>
          </p:nvPr>
        </p:nvSpPr>
        <p:spPr/>
        <p:txBody>
          <a:bodyPr/>
          <a:lstStyle/>
          <a:p>
            <a:fld id="{5C5B90B2-816A-4201-8738-6BD15CA4A75A}" type="slidenum">
              <a:rPr lang="en-US" smtClean="0"/>
              <a:pPr/>
              <a:t>16</a:t>
            </a:fld>
            <a:endParaRPr lang="en-US"/>
          </a:p>
        </p:txBody>
      </p:sp>
    </p:spTree>
    <p:extLst>
      <p:ext uri="{BB962C8B-B14F-4D97-AF65-F5344CB8AC3E}">
        <p14:creationId xmlns:p14="http://schemas.microsoft.com/office/powerpoint/2010/main" val="3289752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a:t>
            </a:r>
            <a:r>
              <a:rPr lang="en-US" baseline="0" dirty="0" smtClean="0"/>
              <a:t> to get the signal on the curve, we need to call ADC function exactly at the moment when the excitation shuts off. We need a really accurate Timer to set the pulse at exactly 30ms per cycle, which is 30,000micro second per cycle. But the </a:t>
            </a:r>
            <a:r>
              <a:rPr lang="en-US" baseline="0" dirty="0" err="1" smtClean="0"/>
              <a:t>arduino’s</a:t>
            </a:r>
            <a:r>
              <a:rPr lang="en-US" baseline="0" dirty="0" smtClean="0"/>
              <a:t> timer resolution is 4mciroseconds, which means that calling up it’s timer function, it takes 4 microseconds. This 4 microsecond could interfere with calling up the ADC function. So this is the 2</a:t>
            </a:r>
            <a:r>
              <a:rPr lang="en-US" baseline="30000" dirty="0" smtClean="0"/>
              <a:t>nd</a:t>
            </a:r>
            <a:r>
              <a:rPr lang="en-US" baseline="0" dirty="0" smtClean="0"/>
              <a:t> limitation that we have to counter.</a:t>
            </a:r>
            <a:endParaRPr lang="en-US" dirty="0"/>
          </a:p>
        </p:txBody>
      </p:sp>
      <p:sp>
        <p:nvSpPr>
          <p:cNvPr id="4" name="Slide Number Placeholder 3"/>
          <p:cNvSpPr>
            <a:spLocks noGrp="1"/>
          </p:cNvSpPr>
          <p:nvPr>
            <p:ph type="sldNum" sz="quarter" idx="10"/>
          </p:nvPr>
        </p:nvSpPr>
        <p:spPr/>
        <p:txBody>
          <a:bodyPr/>
          <a:lstStyle/>
          <a:p>
            <a:fld id="{5C5B90B2-816A-4201-8738-6BD15CA4A75A}" type="slidenum">
              <a:rPr lang="en-US" smtClean="0"/>
              <a:pPr/>
              <a:t>17</a:t>
            </a:fld>
            <a:endParaRPr lang="en-US"/>
          </a:p>
        </p:txBody>
      </p:sp>
    </p:spTree>
    <p:extLst>
      <p:ext uri="{BB962C8B-B14F-4D97-AF65-F5344CB8AC3E}">
        <p14:creationId xmlns:p14="http://schemas.microsoft.com/office/powerpoint/2010/main" val="30103136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the </a:t>
            </a:r>
            <a:r>
              <a:rPr lang="en-US" dirty="0" err="1" smtClean="0"/>
              <a:t>arduino</a:t>
            </a:r>
            <a:r>
              <a:rPr lang="en-US" dirty="0" smtClean="0"/>
              <a:t> language is not</a:t>
            </a:r>
            <a:r>
              <a:rPr lang="en-US" baseline="0" dirty="0" smtClean="0"/>
              <a:t> so </a:t>
            </a:r>
            <a:r>
              <a:rPr lang="en-US" dirty="0" smtClean="0"/>
              <a:t>sufficient,</a:t>
            </a:r>
            <a:r>
              <a:rPr lang="en-US" baseline="0" dirty="0" smtClean="0"/>
              <a:t> so we turn to the datasheet of the chip. We found that the chip has a counter that has a resolution of 1us, and we don’t have to call this function to read the time, it’s always counting the time. In other words, calling the chip’s Timer is instantaneous, not like </a:t>
            </a:r>
            <a:r>
              <a:rPr lang="en-US" baseline="0" dirty="0" err="1" smtClean="0"/>
              <a:t>arduino</a:t>
            </a:r>
            <a:r>
              <a:rPr lang="en-US" baseline="0" dirty="0" smtClean="0"/>
              <a:t>, need 4microsecond to read the time. This is the comparison of </a:t>
            </a:r>
            <a:r>
              <a:rPr lang="en-US" baseline="0" dirty="0" err="1" smtClean="0"/>
              <a:t>wrting</a:t>
            </a:r>
            <a:r>
              <a:rPr lang="en-US" baseline="0" dirty="0" smtClean="0"/>
              <a:t> code to fulfill similar function. </a:t>
            </a:r>
            <a:endParaRPr lang="en-US" dirty="0"/>
          </a:p>
        </p:txBody>
      </p:sp>
      <p:sp>
        <p:nvSpPr>
          <p:cNvPr id="4" name="Slide Number Placeholder 3"/>
          <p:cNvSpPr>
            <a:spLocks noGrp="1"/>
          </p:cNvSpPr>
          <p:nvPr>
            <p:ph type="sldNum" sz="quarter" idx="10"/>
          </p:nvPr>
        </p:nvSpPr>
        <p:spPr/>
        <p:txBody>
          <a:bodyPr/>
          <a:lstStyle/>
          <a:p>
            <a:fld id="{5C5B90B2-816A-4201-8738-6BD15CA4A75A}" type="slidenum">
              <a:rPr lang="en-US" smtClean="0"/>
              <a:pPr/>
              <a:t>18</a:t>
            </a:fld>
            <a:endParaRPr lang="en-US"/>
          </a:p>
        </p:txBody>
      </p:sp>
    </p:spTree>
    <p:extLst>
      <p:ext uri="{BB962C8B-B14F-4D97-AF65-F5344CB8AC3E}">
        <p14:creationId xmlns:p14="http://schemas.microsoft.com/office/powerpoint/2010/main" val="10315157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a:t>
            </a:r>
            <a:r>
              <a:rPr lang="en-US" baseline="0" dirty="0" smtClean="0"/>
              <a:t> the last part of the function that </a:t>
            </a:r>
            <a:r>
              <a:rPr lang="en-US" baseline="0" dirty="0" err="1" smtClean="0"/>
              <a:t>auduino</a:t>
            </a:r>
            <a:r>
              <a:rPr lang="en-US" baseline="0" dirty="0" smtClean="0"/>
              <a:t> should achieve is Data display. And this is the only part that we took the advantage of </a:t>
            </a:r>
            <a:r>
              <a:rPr lang="en-US" baseline="0" dirty="0" err="1" smtClean="0"/>
              <a:t>arduino</a:t>
            </a:r>
            <a:r>
              <a:rPr lang="en-US" baseline="0" dirty="0" smtClean="0"/>
              <a:t>, which is simple and intuitive. We just connect the circuit that provided on it’s website and one line of code, the data can be display on the LCD screen.</a:t>
            </a:r>
            <a:endParaRPr lang="en-US" dirty="0"/>
          </a:p>
        </p:txBody>
      </p:sp>
      <p:sp>
        <p:nvSpPr>
          <p:cNvPr id="4" name="Slide Number Placeholder 3"/>
          <p:cNvSpPr>
            <a:spLocks noGrp="1"/>
          </p:cNvSpPr>
          <p:nvPr>
            <p:ph type="sldNum" sz="quarter" idx="10"/>
          </p:nvPr>
        </p:nvSpPr>
        <p:spPr/>
        <p:txBody>
          <a:bodyPr/>
          <a:lstStyle/>
          <a:p>
            <a:fld id="{5C5B90B2-816A-4201-8738-6BD15CA4A75A}" type="slidenum">
              <a:rPr lang="en-US" smtClean="0"/>
              <a:pPr/>
              <a:t>19</a:t>
            </a:fld>
            <a:endParaRPr lang="en-US"/>
          </a:p>
        </p:txBody>
      </p:sp>
    </p:spTree>
    <p:extLst>
      <p:ext uri="{BB962C8B-B14F-4D97-AF65-F5344CB8AC3E}">
        <p14:creationId xmlns:p14="http://schemas.microsoft.com/office/powerpoint/2010/main" val="22381562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basic</a:t>
            </a:r>
            <a:r>
              <a:rPr lang="en-US" baseline="0" dirty="0" smtClean="0"/>
              <a:t> block diagram of our project is this. </a:t>
            </a:r>
          </a:p>
          <a:p>
            <a:r>
              <a:rPr lang="en-US" dirty="0" smtClean="0"/>
              <a:t>So we went through the main functions of our microprocessor, and it’s time for us to see</a:t>
            </a:r>
            <a:r>
              <a:rPr lang="en-US" baseline="0" dirty="0" smtClean="0"/>
              <a:t> if it really works. Last semester, we used RC circuit to simulate the exponentially decaying signal, and test if the signal can be pick up by the microprocessor and the decay time can be calculated by the microprocessor. </a:t>
            </a:r>
            <a:endParaRPr lang="en-US" dirty="0"/>
          </a:p>
        </p:txBody>
      </p:sp>
      <p:sp>
        <p:nvSpPr>
          <p:cNvPr id="4" name="Slide Number Placeholder 3"/>
          <p:cNvSpPr>
            <a:spLocks noGrp="1"/>
          </p:cNvSpPr>
          <p:nvPr>
            <p:ph type="sldNum" sz="quarter" idx="10"/>
          </p:nvPr>
        </p:nvSpPr>
        <p:spPr/>
        <p:txBody>
          <a:bodyPr/>
          <a:lstStyle/>
          <a:p>
            <a:fld id="{5C5B90B2-816A-4201-8738-6BD15CA4A75A}" type="slidenum">
              <a:rPr lang="en-US" smtClean="0"/>
              <a:pPr/>
              <a:t>20</a:t>
            </a:fld>
            <a:endParaRPr lang="en-US"/>
          </a:p>
        </p:txBody>
      </p:sp>
    </p:spTree>
    <p:extLst>
      <p:ext uri="{BB962C8B-B14F-4D97-AF65-F5344CB8AC3E}">
        <p14:creationId xmlns:p14="http://schemas.microsoft.com/office/powerpoint/2010/main" val="2883550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just simply use RC circuit as out test subject to see if the microprocessor</a:t>
            </a:r>
            <a:r>
              <a:rPr lang="en-US" baseline="0" dirty="0" smtClean="0"/>
              <a:t> works. </a:t>
            </a:r>
            <a:endParaRPr lang="en-US" dirty="0"/>
          </a:p>
        </p:txBody>
      </p:sp>
      <p:sp>
        <p:nvSpPr>
          <p:cNvPr id="4" name="Slide Number Placeholder 3"/>
          <p:cNvSpPr>
            <a:spLocks noGrp="1"/>
          </p:cNvSpPr>
          <p:nvPr>
            <p:ph type="sldNum" sz="quarter" idx="10"/>
          </p:nvPr>
        </p:nvSpPr>
        <p:spPr/>
        <p:txBody>
          <a:bodyPr/>
          <a:lstStyle/>
          <a:p>
            <a:fld id="{5C5B90B2-816A-4201-8738-6BD15CA4A75A}" type="slidenum">
              <a:rPr lang="en-US" smtClean="0"/>
              <a:pPr/>
              <a:t>21</a:t>
            </a:fld>
            <a:endParaRPr lang="en-US"/>
          </a:p>
        </p:txBody>
      </p:sp>
    </p:spTree>
    <p:extLst>
      <p:ext uri="{BB962C8B-B14F-4D97-AF65-F5344CB8AC3E}">
        <p14:creationId xmlns:p14="http://schemas.microsoft.com/office/powerpoint/2010/main" val="3040503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i="1" dirty="0" smtClean="0"/>
              <a:t>The oxygen-related substance can be</a:t>
            </a:r>
            <a:r>
              <a:rPr lang="en-US" altLang="en-US" i="1" baseline="0" dirty="0" smtClean="0"/>
              <a:t> oxygen, ATP, glucose, and some other substances that can alter the oxygen concentration due to different </a:t>
            </a:r>
            <a:r>
              <a:rPr lang="en-US" altLang="en-US" i="1" dirty="0" smtClean="0"/>
              <a:t>fabrication method of biosensors.</a:t>
            </a:r>
            <a:r>
              <a:rPr lang="en-US" altLang="en-US" i="1" baseline="0" dirty="0" smtClean="0"/>
              <a:t>  So our project has a wide range of application.</a:t>
            </a:r>
            <a:endParaRPr lang="en-US" dirty="0"/>
          </a:p>
        </p:txBody>
      </p:sp>
      <p:sp>
        <p:nvSpPr>
          <p:cNvPr id="4" name="Slide Number Placeholder 3"/>
          <p:cNvSpPr>
            <a:spLocks noGrp="1"/>
          </p:cNvSpPr>
          <p:nvPr>
            <p:ph type="sldNum" sz="quarter" idx="10"/>
          </p:nvPr>
        </p:nvSpPr>
        <p:spPr/>
        <p:txBody>
          <a:bodyPr/>
          <a:lstStyle/>
          <a:p>
            <a:fld id="{5C5B90B2-816A-4201-8738-6BD15CA4A75A}" type="slidenum">
              <a:rPr lang="en-US" smtClean="0"/>
              <a:pPr/>
              <a:t>2</a:t>
            </a:fld>
            <a:endParaRPr lang="en-US"/>
          </a:p>
        </p:txBody>
      </p:sp>
    </p:spTree>
    <p:extLst>
      <p:ext uri="{BB962C8B-B14F-4D97-AF65-F5344CB8AC3E}">
        <p14:creationId xmlns:p14="http://schemas.microsoft.com/office/powerpoint/2010/main" val="25485466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We</a:t>
            </a:r>
            <a:r>
              <a:rPr lang="en-US" baseline="0" dirty="0" smtClean="0"/>
              <a:t> used three different capacitor and record 10 data for each capacitor, and run a student t-test b/w each group. It turns out that each data set are independent, and each RC circuit has it’s own decay time.</a:t>
            </a:r>
            <a:endParaRPr lang="en-US" dirty="0" smtClean="0"/>
          </a:p>
        </p:txBody>
      </p:sp>
      <p:sp>
        <p:nvSpPr>
          <p:cNvPr id="4" name="Slide Number Placeholder 3"/>
          <p:cNvSpPr>
            <a:spLocks noGrp="1"/>
          </p:cNvSpPr>
          <p:nvPr>
            <p:ph type="sldNum" sz="quarter" idx="10"/>
          </p:nvPr>
        </p:nvSpPr>
        <p:spPr/>
        <p:txBody>
          <a:bodyPr/>
          <a:lstStyle/>
          <a:p>
            <a:fld id="{5C5B90B2-816A-4201-8738-6BD15CA4A75A}" type="slidenum">
              <a:rPr lang="en-US" smtClean="0"/>
              <a:pPr/>
              <a:t>22</a:t>
            </a:fld>
            <a:endParaRPr lang="en-US"/>
          </a:p>
        </p:txBody>
      </p:sp>
    </p:spTree>
    <p:extLst>
      <p:ext uri="{BB962C8B-B14F-4D97-AF65-F5344CB8AC3E}">
        <p14:creationId xmlns:p14="http://schemas.microsoft.com/office/powerpoint/2010/main" val="30405030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5B90B2-816A-4201-8738-6BD15CA4A75A}" type="slidenum">
              <a:rPr lang="en-US" smtClean="0"/>
              <a:pPr/>
              <a:t>23</a:t>
            </a:fld>
            <a:endParaRPr lang="en-US"/>
          </a:p>
        </p:txBody>
      </p:sp>
    </p:spTree>
    <p:extLst>
      <p:ext uri="{BB962C8B-B14F-4D97-AF65-F5344CB8AC3E}">
        <p14:creationId xmlns:p14="http://schemas.microsoft.com/office/powerpoint/2010/main" val="30405030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RC circuit</a:t>
            </a:r>
            <a:r>
              <a:rPr lang="en-US" baseline="0" dirty="0" smtClean="0"/>
              <a:t> directly gives us electric signal, but our ultimate goal is to test the light decaying signal, so we tried to use a simple photodiode to test if we can recover some light signal before we going further. We used a silica photodiode to examine if we can measure the decay of the blue light signal. The answer is yes. The same circuit connection, and program gives us a stable value for the blue light decay. But the problem using the </a:t>
            </a:r>
            <a:r>
              <a:rPr lang="en-US" baseline="0" dirty="0" err="1" smtClean="0"/>
              <a:t>silicca</a:t>
            </a:r>
            <a:r>
              <a:rPr lang="en-US" baseline="0" dirty="0" smtClean="0"/>
              <a:t> photodiode is that it cannot detect the orange light signal coming back from the probe. </a:t>
            </a:r>
            <a:endParaRPr lang="en-US" dirty="0"/>
          </a:p>
        </p:txBody>
      </p:sp>
      <p:sp>
        <p:nvSpPr>
          <p:cNvPr id="4" name="Slide Number Placeholder 3"/>
          <p:cNvSpPr>
            <a:spLocks noGrp="1"/>
          </p:cNvSpPr>
          <p:nvPr>
            <p:ph type="sldNum" sz="quarter" idx="10"/>
          </p:nvPr>
        </p:nvSpPr>
        <p:spPr/>
        <p:txBody>
          <a:bodyPr/>
          <a:lstStyle/>
          <a:p>
            <a:fld id="{5C5B90B2-816A-4201-8738-6BD15CA4A75A}" type="slidenum">
              <a:rPr lang="en-US" smtClean="0"/>
              <a:pPr/>
              <a:t>24</a:t>
            </a:fld>
            <a:endParaRPr lang="en-US"/>
          </a:p>
        </p:txBody>
      </p:sp>
    </p:spTree>
    <p:extLst>
      <p:ext uri="{BB962C8B-B14F-4D97-AF65-F5344CB8AC3E}">
        <p14:creationId xmlns:p14="http://schemas.microsoft.com/office/powerpoint/2010/main" val="30405030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5B90B2-816A-4201-8738-6BD15CA4A75A}" type="slidenum">
              <a:rPr lang="en-US" smtClean="0"/>
              <a:pPr/>
              <a:t>25</a:t>
            </a:fld>
            <a:endParaRPr lang="en-US"/>
          </a:p>
        </p:txBody>
      </p:sp>
    </p:spTree>
    <p:extLst>
      <p:ext uri="{BB962C8B-B14F-4D97-AF65-F5344CB8AC3E}">
        <p14:creationId xmlns:p14="http://schemas.microsoft.com/office/powerpoint/2010/main" val="19700006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with</a:t>
            </a:r>
            <a:r>
              <a:rPr lang="en-US" baseline="0" dirty="0" smtClean="0"/>
              <a:t> the help of Dr. Montero, </a:t>
            </a:r>
            <a:r>
              <a:rPr lang="en-US" dirty="0" smtClean="0"/>
              <a:t> we migrate our circuit</a:t>
            </a:r>
            <a:r>
              <a:rPr lang="en-US" baseline="0" dirty="0" smtClean="0"/>
              <a:t> from bread board to a shield that makes our project more compact</a:t>
            </a:r>
            <a:endParaRPr lang="en-US" dirty="0"/>
          </a:p>
        </p:txBody>
      </p:sp>
      <p:sp>
        <p:nvSpPr>
          <p:cNvPr id="4" name="Slide Number Placeholder 3"/>
          <p:cNvSpPr>
            <a:spLocks noGrp="1"/>
          </p:cNvSpPr>
          <p:nvPr>
            <p:ph type="sldNum" sz="quarter" idx="10"/>
          </p:nvPr>
        </p:nvSpPr>
        <p:spPr/>
        <p:txBody>
          <a:bodyPr/>
          <a:lstStyle/>
          <a:p>
            <a:fld id="{5C5B90B2-816A-4201-8738-6BD15CA4A75A}" type="slidenum">
              <a:rPr lang="en-US" smtClean="0"/>
              <a:pPr/>
              <a:t>26</a:t>
            </a:fld>
            <a:endParaRPr lang="en-US"/>
          </a:p>
        </p:txBody>
      </p:sp>
    </p:spTree>
    <p:extLst>
      <p:ext uri="{BB962C8B-B14F-4D97-AF65-F5344CB8AC3E}">
        <p14:creationId xmlns:p14="http://schemas.microsoft.com/office/powerpoint/2010/main" val="2387243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a:t>
            </a:r>
            <a:r>
              <a:rPr lang="en-US" baseline="0" dirty="0" smtClean="0"/>
              <a:t> we received the APD, we connect our whole product to the probe and the APD, we got this nice signal on </a:t>
            </a:r>
            <a:r>
              <a:rPr lang="en-US" baseline="0" dirty="0" err="1" smtClean="0"/>
              <a:t>oscilliscope</a:t>
            </a:r>
            <a:r>
              <a:rPr lang="en-US" baseline="0" dirty="0" smtClean="0"/>
              <a:t>. But unfortunately, we test the probe under high oxygen </a:t>
            </a:r>
            <a:r>
              <a:rPr lang="en-US" baseline="0" dirty="0" err="1" smtClean="0"/>
              <a:t>conc</a:t>
            </a:r>
            <a:r>
              <a:rPr lang="en-US" baseline="0" dirty="0" smtClean="0"/>
              <a:t> solution and low oxygen </a:t>
            </a:r>
            <a:r>
              <a:rPr lang="en-US" baseline="0" dirty="0" err="1" smtClean="0"/>
              <a:t>conc</a:t>
            </a:r>
            <a:r>
              <a:rPr lang="en-US" baseline="0" dirty="0" smtClean="0"/>
              <a:t>, we found out that the decay time showing on our LCD does not change. We was confused, and went back to see our code to see if there’s anything wrong in the code. By accident, we disconnect the probe and the APD, and we found out that the APD is still sending us back the same signal. Then we turn to Dr. </a:t>
            </a:r>
            <a:r>
              <a:rPr lang="en-US" baseline="0" dirty="0" err="1" smtClean="0"/>
              <a:t>Bohoquz</a:t>
            </a:r>
            <a:r>
              <a:rPr lang="en-US" baseline="0" dirty="0" smtClean="0"/>
              <a:t>, and he found out that it’s because the LED drawing too much power from the power source when it lights up, so accordingly, the APD is actually turned off when the led lights up, and turn on when the led shuts off. Dr. Montero provides us a stable power  source and solve the problem, now LED and APD will work properly at the same </a:t>
            </a:r>
            <a:r>
              <a:rPr lang="en-US" baseline="0" dirty="0" err="1" smtClean="0"/>
              <a:t>timme</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5C5B90B2-816A-4201-8738-6BD15CA4A75A}" type="slidenum">
              <a:rPr lang="en-US" smtClean="0"/>
              <a:pPr/>
              <a:t>27</a:t>
            </a:fld>
            <a:endParaRPr lang="en-US"/>
          </a:p>
        </p:txBody>
      </p:sp>
    </p:spTree>
    <p:extLst>
      <p:ext uri="{BB962C8B-B14F-4D97-AF65-F5344CB8AC3E}">
        <p14:creationId xmlns:p14="http://schemas.microsoft.com/office/powerpoint/2010/main" val="40242229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Instead</a:t>
            </a:r>
            <a:r>
              <a:rPr lang="en-US" baseline="0" dirty="0" smtClean="0"/>
              <a:t> of giving us square wave, it gives us spikes, as the green line looks like.</a:t>
            </a:r>
            <a:endParaRPr lang="en-US" dirty="0"/>
          </a:p>
        </p:txBody>
      </p:sp>
      <p:sp>
        <p:nvSpPr>
          <p:cNvPr id="4" name="Slide Number Placeholder 3"/>
          <p:cNvSpPr>
            <a:spLocks noGrp="1"/>
          </p:cNvSpPr>
          <p:nvPr>
            <p:ph type="sldNum" sz="quarter" idx="10"/>
          </p:nvPr>
        </p:nvSpPr>
        <p:spPr/>
        <p:txBody>
          <a:bodyPr/>
          <a:lstStyle/>
          <a:p>
            <a:fld id="{5C5B90B2-816A-4201-8738-6BD15CA4A75A}" type="slidenum">
              <a:rPr lang="en-US" smtClean="0"/>
              <a:pPr/>
              <a:t>28</a:t>
            </a:fld>
            <a:endParaRPr lang="en-US"/>
          </a:p>
        </p:txBody>
      </p:sp>
    </p:spTree>
    <p:extLst>
      <p:ext uri="{BB962C8B-B14F-4D97-AF65-F5344CB8AC3E}">
        <p14:creationId xmlns:p14="http://schemas.microsoft.com/office/powerpoint/2010/main" val="40242229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zoom in to see what it really looks like in micro-second </a:t>
            </a:r>
            <a:r>
              <a:rPr lang="en-US" dirty="0" err="1" smtClean="0"/>
              <a:t>lvl</a:t>
            </a:r>
            <a:r>
              <a:rPr lang="en-US" dirty="0" smtClean="0"/>
              <a:t>.</a:t>
            </a:r>
            <a:endParaRPr lang="en-US" dirty="0"/>
          </a:p>
        </p:txBody>
      </p:sp>
      <p:sp>
        <p:nvSpPr>
          <p:cNvPr id="4" name="Slide Number Placeholder 3"/>
          <p:cNvSpPr>
            <a:spLocks noGrp="1"/>
          </p:cNvSpPr>
          <p:nvPr>
            <p:ph type="sldNum" sz="quarter" idx="10"/>
          </p:nvPr>
        </p:nvSpPr>
        <p:spPr/>
        <p:txBody>
          <a:bodyPr/>
          <a:lstStyle/>
          <a:p>
            <a:fld id="{5C5B90B2-816A-4201-8738-6BD15CA4A75A}" type="slidenum">
              <a:rPr lang="en-US" smtClean="0"/>
              <a:pPr/>
              <a:t>29</a:t>
            </a:fld>
            <a:endParaRPr lang="en-US"/>
          </a:p>
        </p:txBody>
      </p:sp>
    </p:spTree>
    <p:extLst>
      <p:ext uri="{BB962C8B-B14F-4D97-AF65-F5344CB8AC3E}">
        <p14:creationId xmlns:p14="http://schemas.microsoft.com/office/powerpoint/2010/main" val="40242229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very difficult to determine</a:t>
            </a:r>
            <a:r>
              <a:rPr lang="en-US" baseline="0" dirty="0" smtClean="0"/>
              <a:t> the decay time even we have the APD signal like that. And the distortion of the signal is mainly because of the high pass filter. We try to use high frequency blue light pulse instead of 33Hz to eliminate the HPF distortion. We connect LED to function generator, and APD to oscilloscope, and see at what frequency </a:t>
            </a:r>
            <a:r>
              <a:rPr lang="en-US" baseline="0" dirty="0" err="1" smtClean="0"/>
              <a:t>lvl</a:t>
            </a:r>
            <a:r>
              <a:rPr lang="en-US" baseline="0" dirty="0" smtClean="0"/>
              <a:t>, can the photodiode recover exactly the original light signal. We tried 5KHz, 300KHz, and 500KHz, and we can see from the pictures, when frequency is at 100KHz </a:t>
            </a:r>
            <a:r>
              <a:rPr lang="en-US" baseline="0" dirty="0" err="1" smtClean="0"/>
              <a:t>lvl</a:t>
            </a:r>
            <a:r>
              <a:rPr lang="en-US" baseline="0" dirty="0" smtClean="0"/>
              <a:t>, the signal can be recovered well. So </a:t>
            </a:r>
            <a:r>
              <a:rPr lang="en-US" baseline="0" dirty="0" err="1" smtClean="0"/>
              <a:t>Dr</a:t>
            </a:r>
            <a:r>
              <a:rPr lang="en-US" baseline="0" dirty="0" smtClean="0"/>
              <a:t>, </a:t>
            </a:r>
            <a:r>
              <a:rPr lang="en-US" baseline="0" dirty="0" err="1" smtClean="0"/>
              <a:t>Bohoquz</a:t>
            </a:r>
            <a:r>
              <a:rPr lang="en-US" baseline="0" dirty="0" smtClean="0"/>
              <a:t> suggest us a new way to see if we can get the decay time.</a:t>
            </a:r>
          </a:p>
          <a:p>
            <a:r>
              <a:rPr lang="en-US" baseline="0" dirty="0" smtClean="0"/>
              <a:t>We went to Dr. </a:t>
            </a:r>
            <a:r>
              <a:rPr lang="en-US" baseline="0" dirty="0" err="1" smtClean="0"/>
              <a:t>bohoquz</a:t>
            </a:r>
            <a:r>
              <a:rPr lang="en-US" baseline="0" dirty="0" smtClean="0"/>
              <a:t> again, and he provide a new method to accommodate the APD’s high pass filter.</a:t>
            </a:r>
          </a:p>
          <a:p>
            <a:endParaRPr lang="en-US" dirty="0"/>
          </a:p>
        </p:txBody>
      </p:sp>
      <p:sp>
        <p:nvSpPr>
          <p:cNvPr id="4" name="Slide Number Placeholder 3"/>
          <p:cNvSpPr>
            <a:spLocks noGrp="1"/>
          </p:cNvSpPr>
          <p:nvPr>
            <p:ph type="sldNum" sz="quarter" idx="10"/>
          </p:nvPr>
        </p:nvSpPr>
        <p:spPr/>
        <p:txBody>
          <a:bodyPr/>
          <a:lstStyle/>
          <a:p>
            <a:fld id="{5C5B90B2-816A-4201-8738-6BD15CA4A75A}" type="slidenum">
              <a:rPr lang="en-US" smtClean="0"/>
              <a:pPr/>
              <a:t>30</a:t>
            </a:fld>
            <a:endParaRPr lang="en-US"/>
          </a:p>
        </p:txBody>
      </p:sp>
    </p:spTree>
    <p:extLst>
      <p:ext uri="{BB962C8B-B14F-4D97-AF65-F5344CB8AC3E}">
        <p14:creationId xmlns:p14="http://schemas.microsoft.com/office/powerpoint/2010/main" val="42865392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use 100KHz, and use </a:t>
            </a:r>
            <a:r>
              <a:rPr lang="en-US" baseline="0" dirty="0" err="1" smtClean="0"/>
              <a:t>matlab</a:t>
            </a:r>
            <a:r>
              <a:rPr lang="en-US" baseline="0" dirty="0" smtClean="0"/>
              <a:t> to simulate the behavior of orange light and APD signal. </a:t>
            </a:r>
          </a:p>
          <a:p>
            <a:endParaRPr lang="en-US" dirty="0"/>
          </a:p>
        </p:txBody>
      </p:sp>
      <p:sp>
        <p:nvSpPr>
          <p:cNvPr id="4" name="Slide Number Placeholder 3"/>
          <p:cNvSpPr>
            <a:spLocks noGrp="1"/>
          </p:cNvSpPr>
          <p:nvPr>
            <p:ph type="sldNum" sz="quarter" idx="10"/>
          </p:nvPr>
        </p:nvSpPr>
        <p:spPr/>
        <p:txBody>
          <a:bodyPr/>
          <a:lstStyle/>
          <a:p>
            <a:fld id="{5C5B90B2-816A-4201-8738-6BD15CA4A75A}" type="slidenum">
              <a:rPr lang="en-US" smtClean="0"/>
              <a:pPr/>
              <a:t>31</a:t>
            </a:fld>
            <a:endParaRPr lang="en-US"/>
          </a:p>
        </p:txBody>
      </p:sp>
    </p:spTree>
    <p:extLst>
      <p:ext uri="{BB962C8B-B14F-4D97-AF65-F5344CB8AC3E}">
        <p14:creationId xmlns:p14="http://schemas.microsoft.com/office/powerpoint/2010/main" val="4286539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biology-related</a:t>
            </a:r>
            <a:r>
              <a:rPr lang="en-US" baseline="0" dirty="0" smtClean="0"/>
              <a:t> labs, we may need to monitor some critical concentration change over time. In conventional concentration determination method, we have to draw some solution out, and then use titration, or some other methods depending on what we’re measuring, to determine its concentration, which takes too much time, and it can never show the concentration change over time, in other words, we need a system to monitor the concentration in real time ideally, or at least semi simultaneously. </a:t>
            </a:r>
            <a:endParaRPr lang="en-US" dirty="0"/>
          </a:p>
        </p:txBody>
      </p:sp>
      <p:sp>
        <p:nvSpPr>
          <p:cNvPr id="4" name="Slide Number Placeholder 3"/>
          <p:cNvSpPr>
            <a:spLocks noGrp="1"/>
          </p:cNvSpPr>
          <p:nvPr>
            <p:ph type="sldNum" sz="quarter" idx="10"/>
          </p:nvPr>
        </p:nvSpPr>
        <p:spPr/>
        <p:txBody>
          <a:bodyPr/>
          <a:lstStyle/>
          <a:p>
            <a:fld id="{5C5B90B2-816A-4201-8738-6BD15CA4A75A}" type="slidenum">
              <a:rPr lang="en-US" smtClean="0"/>
              <a:pPr/>
              <a:t>3</a:t>
            </a:fld>
            <a:endParaRPr lang="en-US"/>
          </a:p>
        </p:txBody>
      </p:sp>
    </p:spTree>
    <p:extLst>
      <p:ext uri="{BB962C8B-B14F-4D97-AF65-F5344CB8AC3E}">
        <p14:creationId xmlns:p14="http://schemas.microsoft.com/office/powerpoint/2010/main" val="23034516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5us decay time simulation</a:t>
            </a:r>
          </a:p>
          <a:p>
            <a:endParaRPr lang="en-US" dirty="0"/>
          </a:p>
        </p:txBody>
      </p:sp>
      <p:sp>
        <p:nvSpPr>
          <p:cNvPr id="4" name="Slide Number Placeholder 3"/>
          <p:cNvSpPr>
            <a:spLocks noGrp="1"/>
          </p:cNvSpPr>
          <p:nvPr>
            <p:ph type="sldNum" sz="quarter" idx="10"/>
          </p:nvPr>
        </p:nvSpPr>
        <p:spPr/>
        <p:txBody>
          <a:bodyPr/>
          <a:lstStyle/>
          <a:p>
            <a:fld id="{5C5B90B2-816A-4201-8738-6BD15CA4A75A}" type="slidenum">
              <a:rPr lang="en-US" smtClean="0"/>
              <a:pPr/>
              <a:t>32</a:t>
            </a:fld>
            <a:endParaRPr lang="en-US"/>
          </a:p>
        </p:txBody>
      </p:sp>
    </p:spTree>
    <p:extLst>
      <p:ext uri="{BB962C8B-B14F-4D97-AF65-F5344CB8AC3E}">
        <p14:creationId xmlns:p14="http://schemas.microsoft.com/office/powerpoint/2010/main" val="42865392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5us decay time simulation</a:t>
            </a:r>
          </a:p>
          <a:p>
            <a:r>
              <a:rPr lang="en-US" dirty="0" smtClean="0"/>
              <a:t>2us</a:t>
            </a:r>
            <a:r>
              <a:rPr lang="en-US" baseline="0" dirty="0" smtClean="0"/>
              <a:t> decay time simulation</a:t>
            </a:r>
            <a:endParaRPr lang="en-US" dirty="0"/>
          </a:p>
        </p:txBody>
      </p:sp>
      <p:sp>
        <p:nvSpPr>
          <p:cNvPr id="4" name="Slide Number Placeholder 3"/>
          <p:cNvSpPr>
            <a:spLocks noGrp="1"/>
          </p:cNvSpPr>
          <p:nvPr>
            <p:ph type="sldNum" sz="quarter" idx="10"/>
          </p:nvPr>
        </p:nvSpPr>
        <p:spPr/>
        <p:txBody>
          <a:bodyPr/>
          <a:lstStyle/>
          <a:p>
            <a:fld id="{5C5B90B2-816A-4201-8738-6BD15CA4A75A}" type="slidenum">
              <a:rPr lang="en-US" smtClean="0"/>
              <a:pPr/>
              <a:t>33</a:t>
            </a:fld>
            <a:endParaRPr lang="en-US"/>
          </a:p>
        </p:txBody>
      </p:sp>
    </p:spTree>
    <p:extLst>
      <p:ext uri="{BB962C8B-B14F-4D97-AF65-F5344CB8AC3E}">
        <p14:creationId xmlns:p14="http://schemas.microsoft.com/office/powerpoint/2010/main" val="42865392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5us decay time simulation</a:t>
            </a:r>
          </a:p>
          <a:p>
            <a:r>
              <a:rPr lang="en-US" dirty="0" smtClean="0"/>
              <a:t>2us</a:t>
            </a:r>
            <a:r>
              <a:rPr lang="en-US" baseline="0" dirty="0" smtClean="0"/>
              <a:t> decay </a:t>
            </a:r>
            <a:r>
              <a:rPr lang="en-US" baseline="0" smtClean="0"/>
              <a:t>time simulation</a:t>
            </a:r>
            <a:endParaRPr lang="en-US" dirty="0"/>
          </a:p>
        </p:txBody>
      </p:sp>
      <p:sp>
        <p:nvSpPr>
          <p:cNvPr id="4" name="Slide Number Placeholder 3"/>
          <p:cNvSpPr>
            <a:spLocks noGrp="1"/>
          </p:cNvSpPr>
          <p:nvPr>
            <p:ph type="sldNum" sz="quarter" idx="10"/>
          </p:nvPr>
        </p:nvSpPr>
        <p:spPr/>
        <p:txBody>
          <a:bodyPr/>
          <a:lstStyle/>
          <a:p>
            <a:fld id="{5C5B90B2-816A-4201-8738-6BD15CA4A75A}" type="slidenum">
              <a:rPr lang="en-US" smtClean="0"/>
              <a:pPr/>
              <a:t>34</a:t>
            </a:fld>
            <a:endParaRPr lang="en-US"/>
          </a:p>
        </p:txBody>
      </p:sp>
    </p:spTree>
    <p:extLst>
      <p:ext uri="{BB962C8B-B14F-4D97-AF65-F5344CB8AC3E}">
        <p14:creationId xmlns:p14="http://schemas.microsoft.com/office/powerpoint/2010/main" val="42865392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LUT</a:t>
            </a:r>
            <a:endParaRPr lang="en-US" dirty="0"/>
          </a:p>
        </p:txBody>
      </p:sp>
      <p:sp>
        <p:nvSpPr>
          <p:cNvPr id="4" name="Slide Number Placeholder 3"/>
          <p:cNvSpPr>
            <a:spLocks noGrp="1"/>
          </p:cNvSpPr>
          <p:nvPr>
            <p:ph type="sldNum" sz="quarter" idx="10"/>
          </p:nvPr>
        </p:nvSpPr>
        <p:spPr/>
        <p:txBody>
          <a:bodyPr/>
          <a:lstStyle/>
          <a:p>
            <a:fld id="{5C5B90B2-816A-4201-8738-6BD15CA4A75A}" type="slidenum">
              <a:rPr lang="en-US" smtClean="0"/>
              <a:pPr/>
              <a:t>35</a:t>
            </a:fld>
            <a:endParaRPr lang="en-US"/>
          </a:p>
        </p:txBody>
      </p:sp>
    </p:spTree>
    <p:extLst>
      <p:ext uri="{BB962C8B-B14F-4D97-AF65-F5344CB8AC3E}">
        <p14:creationId xmlns:p14="http://schemas.microsoft.com/office/powerpoint/2010/main" val="42865392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Actually, the</a:t>
            </a:r>
            <a:r>
              <a:rPr lang="en-US" baseline="0" dirty="0" smtClean="0"/>
              <a:t> missing waves are quite a lot, and completely random, it means that it can severely distort the output signal we can get.</a:t>
            </a:r>
            <a:endParaRPr lang="en-US" dirty="0"/>
          </a:p>
        </p:txBody>
      </p:sp>
      <p:sp>
        <p:nvSpPr>
          <p:cNvPr id="4" name="Slide Number Placeholder 3"/>
          <p:cNvSpPr>
            <a:spLocks noGrp="1"/>
          </p:cNvSpPr>
          <p:nvPr>
            <p:ph type="sldNum" sz="quarter" idx="10"/>
          </p:nvPr>
        </p:nvSpPr>
        <p:spPr/>
        <p:txBody>
          <a:bodyPr/>
          <a:lstStyle/>
          <a:p>
            <a:fld id="{5C5B90B2-816A-4201-8738-6BD15CA4A75A}" type="slidenum">
              <a:rPr lang="en-US" smtClean="0"/>
              <a:pPr/>
              <a:t>36</a:t>
            </a:fld>
            <a:endParaRPr lang="en-US"/>
          </a:p>
        </p:txBody>
      </p:sp>
    </p:spTree>
    <p:extLst>
      <p:ext uri="{BB962C8B-B14F-4D97-AF65-F5344CB8AC3E}">
        <p14:creationId xmlns:p14="http://schemas.microsoft.com/office/powerpoint/2010/main" val="7104980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Actually, the</a:t>
            </a:r>
            <a:r>
              <a:rPr lang="en-US" baseline="0" dirty="0" smtClean="0"/>
              <a:t> missing waves are quite a lot, and completely random, it means that it can severely distort the </a:t>
            </a:r>
            <a:r>
              <a:rPr lang="en-US" baseline="0" smtClean="0"/>
              <a:t>output signal </a:t>
            </a:r>
            <a:r>
              <a:rPr lang="en-US" baseline="0" dirty="0" smtClean="0"/>
              <a:t>we </a:t>
            </a:r>
            <a:r>
              <a:rPr lang="en-US" baseline="0" smtClean="0"/>
              <a:t>can get.</a:t>
            </a:r>
            <a:endParaRPr lang="en-US" dirty="0"/>
          </a:p>
        </p:txBody>
      </p:sp>
      <p:sp>
        <p:nvSpPr>
          <p:cNvPr id="4" name="Slide Number Placeholder 3"/>
          <p:cNvSpPr>
            <a:spLocks noGrp="1"/>
          </p:cNvSpPr>
          <p:nvPr>
            <p:ph type="sldNum" sz="quarter" idx="10"/>
          </p:nvPr>
        </p:nvSpPr>
        <p:spPr/>
        <p:txBody>
          <a:bodyPr/>
          <a:lstStyle/>
          <a:p>
            <a:fld id="{5C5B90B2-816A-4201-8738-6BD15CA4A75A}" type="slidenum">
              <a:rPr lang="en-US" smtClean="0"/>
              <a:pPr/>
              <a:t>37</a:t>
            </a:fld>
            <a:endParaRPr lang="en-US"/>
          </a:p>
        </p:txBody>
      </p:sp>
    </p:spTree>
    <p:extLst>
      <p:ext uri="{BB962C8B-B14F-4D97-AF65-F5344CB8AC3E}">
        <p14:creationId xmlns:p14="http://schemas.microsoft.com/office/powerpoint/2010/main" val="7104980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for now, in</a:t>
            </a:r>
            <a:r>
              <a:rPr lang="en-US" baseline="0" dirty="0" smtClean="0"/>
              <a:t> the middle of the project, we have been testing our decay time algorithm. This is how we implement the algorithm concept. We simply test the decay time of the LED capacitance.</a:t>
            </a:r>
            <a:endParaRPr lang="en-US" dirty="0"/>
          </a:p>
        </p:txBody>
      </p:sp>
      <p:sp>
        <p:nvSpPr>
          <p:cNvPr id="4" name="Slide Number Placeholder 3"/>
          <p:cNvSpPr>
            <a:spLocks noGrp="1"/>
          </p:cNvSpPr>
          <p:nvPr>
            <p:ph type="sldNum" sz="quarter" idx="10"/>
          </p:nvPr>
        </p:nvSpPr>
        <p:spPr/>
        <p:txBody>
          <a:bodyPr/>
          <a:lstStyle/>
          <a:p>
            <a:fld id="{5C5B90B2-816A-4201-8738-6BD15CA4A75A}" type="slidenum">
              <a:rPr lang="en-US" smtClean="0"/>
              <a:pPr/>
              <a:t>38</a:t>
            </a:fld>
            <a:endParaRPr lang="en-US"/>
          </a:p>
        </p:txBody>
      </p:sp>
    </p:spTree>
    <p:extLst>
      <p:ext uri="{BB962C8B-B14F-4D97-AF65-F5344CB8AC3E}">
        <p14:creationId xmlns:p14="http://schemas.microsoft.com/office/powerpoint/2010/main" val="30405030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fld id="{65F2EC6C-20CA-4F90-89D4-A4542E4F38DF}" type="slidenum">
              <a:rPr lang="en-US" altLang="en-US"/>
              <a:pPr/>
              <a:t>41</a:t>
            </a:fld>
            <a:endParaRPr lang="en-US" altLang="en-US"/>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pPr eaLnBrk="1" hangingPunct="1"/>
            <a:endParaRPr lang="en-US"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basic principle</a:t>
            </a:r>
            <a:r>
              <a:rPr lang="en-US" baseline="0" dirty="0" smtClean="0"/>
              <a:t> is based on the fluorescence quenching of excited ruthenium complex. Simply speaking, Ruthenium can be excited by blue light, and when it counters oxygen molecular, it would quench and emit a red light, which has a measurable decay time. And it was determined by the stern-</a:t>
            </a:r>
            <a:r>
              <a:rPr lang="en-US" baseline="0" dirty="0" err="1" smtClean="0"/>
              <a:t>volmer</a:t>
            </a:r>
            <a:r>
              <a:rPr lang="en-US" baseline="0" dirty="0" smtClean="0"/>
              <a:t> equation. In this equation, tao0 is a constant, </a:t>
            </a:r>
            <a:r>
              <a:rPr lang="en-US" baseline="0" dirty="0" err="1" smtClean="0"/>
              <a:t>Ksv</a:t>
            </a:r>
            <a:r>
              <a:rPr lang="en-US" baseline="0" dirty="0" smtClean="0"/>
              <a:t> is constant, so the oxygen concentration and the inverse of decay time has a linear relationship.</a:t>
            </a:r>
          </a:p>
          <a:p>
            <a:r>
              <a:rPr lang="en-US" baseline="0" dirty="0" smtClean="0"/>
              <a:t>So the equation is only viable to oxygen concentration, but we can extend its viability by coating enzyme layer on top of oxygen sensing layer. For example, if we want to measure the glucose concentration, we can coat glucose oxidizer on top of ruthenium layer, the oxidizer will alter the concentration of oxygen which is a function of glucose concentration, then the oxygen are deliver to the ruthenium layer, and according to the decay time, the concentration of the oxygen can be determined, and the concentration of glucose can therefore be determined.</a:t>
            </a:r>
          </a:p>
          <a:p>
            <a:endParaRPr lang="en-US" dirty="0"/>
          </a:p>
        </p:txBody>
      </p:sp>
      <p:sp>
        <p:nvSpPr>
          <p:cNvPr id="4" name="Slide Number Placeholder 3"/>
          <p:cNvSpPr>
            <a:spLocks noGrp="1"/>
          </p:cNvSpPr>
          <p:nvPr>
            <p:ph type="sldNum" sz="quarter" idx="10"/>
          </p:nvPr>
        </p:nvSpPr>
        <p:spPr/>
        <p:txBody>
          <a:bodyPr/>
          <a:lstStyle/>
          <a:p>
            <a:fld id="{5C5B90B2-816A-4201-8738-6BD15CA4A75A}" type="slidenum">
              <a:rPr lang="en-US" smtClean="0"/>
              <a:pPr/>
              <a:t>4</a:t>
            </a:fld>
            <a:endParaRPr lang="en-US"/>
          </a:p>
        </p:txBody>
      </p:sp>
    </p:spTree>
    <p:extLst>
      <p:ext uri="{BB962C8B-B14F-4D97-AF65-F5344CB8AC3E}">
        <p14:creationId xmlns:p14="http://schemas.microsoft.com/office/powerpoint/2010/main" val="1681451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a</a:t>
            </a:r>
            <a:r>
              <a:rPr lang="en-US" baseline="0" dirty="0" smtClean="0"/>
              <a:t> similar product that uses this concept is the </a:t>
            </a:r>
            <a:r>
              <a:rPr lang="en-US" baseline="0" dirty="0" err="1" smtClean="0"/>
              <a:t>Neofox</a:t>
            </a:r>
            <a:r>
              <a:rPr lang="en-US" baseline="0" dirty="0" smtClean="0"/>
              <a:t> from Ocean Optics. But the whole system is about 3000$, and it need a PC to run its software in order to get its data out.</a:t>
            </a:r>
          </a:p>
          <a:p>
            <a:r>
              <a:rPr lang="en-US" baseline="0" dirty="0" smtClean="0"/>
              <a:t>So what we’re going to do is to built a real portable and cheap device that has almost the same function.</a:t>
            </a:r>
            <a:endParaRPr lang="en-US" dirty="0"/>
          </a:p>
        </p:txBody>
      </p:sp>
      <p:sp>
        <p:nvSpPr>
          <p:cNvPr id="4" name="Slide Number Placeholder 3"/>
          <p:cNvSpPr>
            <a:spLocks noGrp="1"/>
          </p:cNvSpPr>
          <p:nvPr>
            <p:ph type="sldNum" sz="quarter" idx="10"/>
          </p:nvPr>
        </p:nvSpPr>
        <p:spPr/>
        <p:txBody>
          <a:bodyPr/>
          <a:lstStyle/>
          <a:p>
            <a:fld id="{5C5B90B2-816A-4201-8738-6BD15CA4A75A}" type="slidenum">
              <a:rPr lang="en-US" smtClean="0"/>
              <a:pPr/>
              <a:t>5</a:t>
            </a:fld>
            <a:endParaRPr lang="en-US"/>
          </a:p>
        </p:txBody>
      </p:sp>
    </p:spTree>
    <p:extLst>
      <p:ext uri="{BB962C8B-B14F-4D97-AF65-F5344CB8AC3E}">
        <p14:creationId xmlns:p14="http://schemas.microsoft.com/office/powerpoint/2010/main" val="3580883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510(k): since similar</a:t>
            </a:r>
            <a:r>
              <a:rPr lang="en-US" baseline="0" dirty="0" smtClean="0"/>
              <a:t> device has already been in the market.</a:t>
            </a:r>
            <a:endParaRPr lang="en-US" dirty="0"/>
          </a:p>
        </p:txBody>
      </p:sp>
      <p:sp>
        <p:nvSpPr>
          <p:cNvPr id="4" name="Slide Number Placeholder 3"/>
          <p:cNvSpPr>
            <a:spLocks noGrp="1"/>
          </p:cNvSpPr>
          <p:nvPr>
            <p:ph type="sldNum" sz="quarter" idx="10"/>
          </p:nvPr>
        </p:nvSpPr>
        <p:spPr/>
        <p:txBody>
          <a:bodyPr/>
          <a:lstStyle/>
          <a:p>
            <a:fld id="{5C5B90B2-816A-4201-8738-6BD15CA4A75A}" type="slidenum">
              <a:rPr lang="en-US" smtClean="0"/>
              <a:pPr/>
              <a:t>8</a:t>
            </a:fld>
            <a:endParaRPr lang="en-US"/>
          </a:p>
        </p:txBody>
      </p:sp>
    </p:spTree>
    <p:extLst>
      <p:ext uri="{BB962C8B-B14F-4D97-AF65-F5344CB8AC3E}">
        <p14:creationId xmlns:p14="http://schemas.microsoft.com/office/powerpoint/2010/main" val="945745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Three out of four</a:t>
            </a:r>
            <a:r>
              <a:rPr lang="en-US" baseline="0" dirty="0" smtClean="0"/>
              <a:t> main functions of our project (pulse generation, decay calculation, and data display) relays on the microprocessor. At first, we chose </a:t>
            </a:r>
            <a:r>
              <a:rPr lang="en-US" baseline="0" dirty="0" err="1" smtClean="0"/>
              <a:t>arduino</a:t>
            </a:r>
            <a:r>
              <a:rPr lang="en-US" baseline="0" dirty="0" smtClean="0"/>
              <a:t> </a:t>
            </a:r>
            <a:r>
              <a:rPr lang="en-US" baseline="0" dirty="0" err="1" smtClean="0"/>
              <a:t>leonardo</a:t>
            </a:r>
            <a:r>
              <a:rPr lang="en-US" baseline="0" dirty="0" smtClean="0"/>
              <a:t> as the foundation of this project, since it’s language is based on C, and its own library is easy to learn, we thought it’s a good start. Next step is to ask the </a:t>
            </a:r>
            <a:r>
              <a:rPr lang="en-US" baseline="0" dirty="0" err="1" smtClean="0"/>
              <a:t>arduino</a:t>
            </a:r>
            <a:r>
              <a:rPr lang="en-US" baseline="0" dirty="0" smtClean="0"/>
              <a:t> to </a:t>
            </a:r>
            <a:r>
              <a:rPr lang="en-US" baseline="0" dirty="0" err="1" smtClean="0"/>
              <a:t>fullfill</a:t>
            </a:r>
            <a:r>
              <a:rPr lang="en-US" baseline="0" dirty="0" smtClean="0"/>
              <a:t> these functions.</a:t>
            </a:r>
            <a:endParaRPr lang="en-US" dirty="0"/>
          </a:p>
        </p:txBody>
      </p:sp>
      <p:sp>
        <p:nvSpPr>
          <p:cNvPr id="4" name="Slide Number Placeholder 3"/>
          <p:cNvSpPr>
            <a:spLocks noGrp="1"/>
          </p:cNvSpPr>
          <p:nvPr>
            <p:ph type="sldNum" sz="quarter" idx="10"/>
          </p:nvPr>
        </p:nvSpPr>
        <p:spPr/>
        <p:txBody>
          <a:bodyPr/>
          <a:lstStyle/>
          <a:p>
            <a:fld id="{5C5B90B2-816A-4201-8738-6BD15CA4A75A}" type="slidenum">
              <a:rPr lang="en-US" smtClean="0"/>
              <a:pPr/>
              <a:t>9</a:t>
            </a:fld>
            <a:endParaRPr lang="en-US"/>
          </a:p>
        </p:txBody>
      </p:sp>
    </p:spTree>
    <p:extLst>
      <p:ext uri="{BB962C8B-B14F-4D97-AF65-F5344CB8AC3E}">
        <p14:creationId xmlns:p14="http://schemas.microsoft.com/office/powerpoint/2010/main" val="2819612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Fist consider</a:t>
            </a:r>
            <a:r>
              <a:rPr lang="en-US" baseline="0" dirty="0" smtClean="0"/>
              <a:t> what is an exponential decay. It is after removing the excitation, the signal decays in an exponential fashion. So how do we generate such kind of decay. It can be simply done by using a square wave to excite the probe, and in every time point when the pulse goes off, the probe will return this kind of decay signal, ideally.</a:t>
            </a:r>
            <a:endParaRPr lang="en-US" dirty="0"/>
          </a:p>
        </p:txBody>
      </p:sp>
      <p:sp>
        <p:nvSpPr>
          <p:cNvPr id="4" name="Slide Number Placeholder 3"/>
          <p:cNvSpPr>
            <a:spLocks noGrp="1"/>
          </p:cNvSpPr>
          <p:nvPr>
            <p:ph type="sldNum" sz="quarter" idx="10"/>
          </p:nvPr>
        </p:nvSpPr>
        <p:spPr/>
        <p:txBody>
          <a:bodyPr/>
          <a:lstStyle/>
          <a:p>
            <a:fld id="{5C5B90B2-816A-4201-8738-6BD15CA4A75A}" type="slidenum">
              <a:rPr lang="en-US" smtClean="0"/>
              <a:pPr/>
              <a:t>10</a:t>
            </a:fld>
            <a:endParaRPr lang="en-US"/>
          </a:p>
        </p:txBody>
      </p:sp>
    </p:spTree>
    <p:extLst>
      <p:ext uri="{BB962C8B-B14F-4D97-AF65-F5344CB8AC3E}">
        <p14:creationId xmlns:p14="http://schemas.microsoft.com/office/powerpoint/2010/main" val="2225838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33Hz</a:t>
            </a:r>
            <a:r>
              <a:rPr lang="en-US" baseline="0" dirty="0" smtClean="0"/>
              <a:t> is basically a random number, as long as the wave is square like and the time interval b/w each pulse is larger then 50us , the decay will appear. But in the figure we generated from </a:t>
            </a:r>
            <a:r>
              <a:rPr lang="en-US" baseline="0" dirty="0" err="1" smtClean="0"/>
              <a:t>matlab</a:t>
            </a:r>
            <a:r>
              <a:rPr lang="en-US" baseline="0" dirty="0" smtClean="0"/>
              <a:t>, it seems like that we can see no decay from the orange light signal. But consider that the time level in the graph is millisecond </a:t>
            </a:r>
            <a:r>
              <a:rPr lang="en-US" baseline="0" dirty="0" err="1" smtClean="0"/>
              <a:t>lvl</a:t>
            </a:r>
            <a:r>
              <a:rPr lang="en-US" baseline="0" dirty="0" smtClean="0"/>
              <a:t>, let’s zoom in to see what it really</a:t>
            </a:r>
            <a:endParaRPr lang="en-US" dirty="0"/>
          </a:p>
        </p:txBody>
      </p:sp>
      <p:sp>
        <p:nvSpPr>
          <p:cNvPr id="4" name="Slide Number Placeholder 3"/>
          <p:cNvSpPr>
            <a:spLocks noGrp="1"/>
          </p:cNvSpPr>
          <p:nvPr>
            <p:ph type="sldNum" sz="quarter" idx="10"/>
          </p:nvPr>
        </p:nvSpPr>
        <p:spPr/>
        <p:txBody>
          <a:bodyPr/>
          <a:lstStyle/>
          <a:p>
            <a:fld id="{5C5B90B2-816A-4201-8738-6BD15CA4A75A}" type="slidenum">
              <a:rPr lang="en-US" smtClean="0"/>
              <a:pPr/>
              <a:t>11</a:t>
            </a:fld>
            <a:endParaRPr lang="en-US"/>
          </a:p>
        </p:txBody>
      </p:sp>
    </p:spTree>
    <p:extLst>
      <p:ext uri="{BB962C8B-B14F-4D97-AF65-F5344CB8AC3E}">
        <p14:creationId xmlns:p14="http://schemas.microsoft.com/office/powerpoint/2010/main" val="2225838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8" descr="UM_endor_EngineeringNEW.jpg"/>
          <p:cNvPicPr>
            <a:picLocks noChangeAspect="1"/>
          </p:cNvPicPr>
          <p:nvPr userDrawn="1"/>
        </p:nvPicPr>
        <p:blipFill>
          <a:blip r:embed="rId2" cstate="print"/>
          <a:srcRect r="16667"/>
          <a:stretch>
            <a:fillRect/>
          </a:stretch>
        </p:blipFill>
        <p:spPr bwMode="auto">
          <a:xfrm>
            <a:off x="7086600" y="152400"/>
            <a:ext cx="1958975" cy="685800"/>
          </a:xfrm>
          <a:prstGeom prst="rect">
            <a:avLst/>
          </a:prstGeom>
          <a:noFill/>
          <a:ln w="9525">
            <a:noFill/>
            <a:miter lim="800000"/>
            <a:headEnd/>
            <a:tailEnd/>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
            <a:ext cx="2057400" cy="60499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76200"/>
            <a:ext cx="6019800" cy="60499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066800"/>
            <a:ext cx="4038600" cy="5059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066800"/>
            <a:ext cx="4038600" cy="5059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2D7AC">
            <a:alpha val="0"/>
          </a:srgbClr>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457200" y="1066800"/>
            <a:ext cx="8229600" cy="5059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7" name="Text Box 7"/>
          <p:cNvSpPr txBox="1">
            <a:spLocks noChangeArrowheads="1"/>
          </p:cNvSpPr>
          <p:nvPr userDrawn="1"/>
        </p:nvSpPr>
        <p:spPr bwMode="auto">
          <a:xfrm>
            <a:off x="60325" y="6172200"/>
            <a:ext cx="90074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b="1" i="1" smtClean="0"/>
              <a:t>Department of Biomedical Engineering</a:t>
            </a:r>
          </a:p>
          <a:p>
            <a:pPr eaLnBrk="1" hangingPunct="1">
              <a:defRPr/>
            </a:pPr>
            <a:r>
              <a:rPr lang="en-US" b="1" i="1" smtClean="0"/>
              <a:t>University of Miami College of Engineering</a:t>
            </a:r>
          </a:p>
        </p:txBody>
      </p:sp>
      <p:sp>
        <p:nvSpPr>
          <p:cNvPr id="1028" name="Line 10"/>
          <p:cNvSpPr>
            <a:spLocks noChangeShapeType="1"/>
          </p:cNvSpPr>
          <p:nvPr userDrawn="1"/>
        </p:nvSpPr>
        <p:spPr bwMode="auto">
          <a:xfrm>
            <a:off x="0" y="6172200"/>
            <a:ext cx="9144000" cy="0"/>
          </a:xfrm>
          <a:prstGeom prst="line">
            <a:avLst/>
          </a:prstGeom>
          <a:noFill/>
          <a:ln w="63500">
            <a:solidFill>
              <a:srgbClr val="005134"/>
            </a:solidFill>
            <a:round/>
            <a:headEnd/>
            <a:tailEnd/>
          </a:ln>
        </p:spPr>
        <p:txBody>
          <a:bodyPr/>
          <a:lstStyle/>
          <a:p>
            <a:endParaRPr lang="en-US"/>
          </a:p>
        </p:txBody>
      </p:sp>
      <p:sp>
        <p:nvSpPr>
          <p:cNvPr id="1029" name="Text Box 14"/>
          <p:cNvSpPr txBox="1">
            <a:spLocks noChangeArrowheads="1"/>
          </p:cNvSpPr>
          <p:nvPr userDrawn="1"/>
        </p:nvSpPr>
        <p:spPr bwMode="auto">
          <a:xfrm>
            <a:off x="441325" y="188913"/>
            <a:ext cx="64928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sz="4000" smtClean="0"/>
          </a:p>
        </p:txBody>
      </p:sp>
      <p:sp>
        <p:nvSpPr>
          <p:cNvPr id="1030" name="Rectangle 15"/>
          <p:cNvSpPr>
            <a:spLocks noGrp="1" noChangeArrowheads="1"/>
          </p:cNvSpPr>
          <p:nvPr>
            <p:ph type="title"/>
          </p:nvPr>
        </p:nvSpPr>
        <p:spPr bwMode="auto">
          <a:xfrm>
            <a:off x="457200" y="76200"/>
            <a:ext cx="82296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pic>
        <p:nvPicPr>
          <p:cNvPr id="1031" name="Picture 7" descr="UM_endor_EngineeringNEW.jpg"/>
          <p:cNvPicPr>
            <a:picLocks noChangeAspect="1"/>
          </p:cNvPicPr>
          <p:nvPr userDrawn="1"/>
        </p:nvPicPr>
        <p:blipFill>
          <a:blip r:embed="rId13" cstate="print"/>
          <a:srcRect r="15691"/>
          <a:stretch>
            <a:fillRect/>
          </a:stretch>
        </p:blipFill>
        <p:spPr bwMode="auto">
          <a:xfrm>
            <a:off x="7086600" y="152400"/>
            <a:ext cx="1981200" cy="685800"/>
          </a:xfrm>
          <a:prstGeom prst="rect">
            <a:avLst/>
          </a:prstGeom>
          <a:noFill/>
          <a:ln w="9525">
            <a:noFill/>
            <a:miter lim="800000"/>
            <a:headEnd/>
            <a:tailEnd/>
          </a:ln>
        </p:spPr>
      </p:pic>
      <p:sp>
        <p:nvSpPr>
          <p:cNvPr id="1032" name="Line 10"/>
          <p:cNvSpPr>
            <a:spLocks noChangeShapeType="1"/>
          </p:cNvSpPr>
          <p:nvPr userDrawn="1"/>
        </p:nvSpPr>
        <p:spPr bwMode="auto">
          <a:xfrm>
            <a:off x="0" y="990600"/>
            <a:ext cx="9144000" cy="0"/>
          </a:xfrm>
          <a:prstGeom prst="line">
            <a:avLst/>
          </a:prstGeom>
          <a:noFill/>
          <a:ln w="63500">
            <a:solidFill>
              <a:srgbClr val="DB7F31"/>
            </a:solidFill>
            <a:round/>
            <a:headEnd/>
            <a:tailEnd/>
          </a:ln>
        </p:spPr>
        <p:txBody>
          <a:bodyPr/>
          <a:lstStyle/>
          <a:p>
            <a:endParaRPr lang="en-US"/>
          </a:p>
        </p:txBody>
      </p:sp>
    </p:spTree>
  </p:cSld>
  <p:clrMap bg1="lt1" tx1="dk1" bg2="lt2" tx2="dk2" accent1="accent1" accent2="accent2" accent3="accent3" accent4="accent4" accent5="accent5" accent6="accent6" hlink="hlink" folHlink="folHlink"/>
  <p:sldLayoutIdLst>
    <p:sldLayoutId id="2147483755"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txStyles>
    <p:titleStyle>
      <a:lvl1pPr algn="l" rtl="0" eaLnBrk="0" fontAlgn="base" hangingPunct="0">
        <a:spcBef>
          <a:spcPct val="0"/>
        </a:spcBef>
        <a:spcAft>
          <a:spcPct val="0"/>
        </a:spcAft>
        <a:defRPr sz="3600" i="1">
          <a:solidFill>
            <a:schemeClr val="tx2"/>
          </a:solidFill>
          <a:latin typeface="+mj-lt"/>
          <a:ea typeface="+mj-ea"/>
          <a:cs typeface="+mj-cs"/>
        </a:defRPr>
      </a:lvl1pPr>
      <a:lvl2pPr algn="l" rtl="0" eaLnBrk="0" fontAlgn="base" hangingPunct="0">
        <a:spcBef>
          <a:spcPct val="0"/>
        </a:spcBef>
        <a:spcAft>
          <a:spcPct val="0"/>
        </a:spcAft>
        <a:defRPr sz="3600" i="1">
          <a:solidFill>
            <a:schemeClr val="tx2"/>
          </a:solidFill>
          <a:latin typeface="Arial" charset="0"/>
        </a:defRPr>
      </a:lvl2pPr>
      <a:lvl3pPr algn="l" rtl="0" eaLnBrk="0" fontAlgn="base" hangingPunct="0">
        <a:spcBef>
          <a:spcPct val="0"/>
        </a:spcBef>
        <a:spcAft>
          <a:spcPct val="0"/>
        </a:spcAft>
        <a:defRPr sz="3600" i="1">
          <a:solidFill>
            <a:schemeClr val="tx2"/>
          </a:solidFill>
          <a:latin typeface="Arial" charset="0"/>
        </a:defRPr>
      </a:lvl3pPr>
      <a:lvl4pPr algn="l" rtl="0" eaLnBrk="0" fontAlgn="base" hangingPunct="0">
        <a:spcBef>
          <a:spcPct val="0"/>
        </a:spcBef>
        <a:spcAft>
          <a:spcPct val="0"/>
        </a:spcAft>
        <a:defRPr sz="3600" i="1">
          <a:solidFill>
            <a:schemeClr val="tx2"/>
          </a:solidFill>
          <a:latin typeface="Arial" charset="0"/>
        </a:defRPr>
      </a:lvl4pPr>
      <a:lvl5pPr algn="l" rtl="0" eaLnBrk="0" fontAlgn="base" hangingPunct="0">
        <a:spcBef>
          <a:spcPct val="0"/>
        </a:spcBef>
        <a:spcAft>
          <a:spcPct val="0"/>
        </a:spcAft>
        <a:defRPr sz="3600" i="1">
          <a:solidFill>
            <a:schemeClr val="tx2"/>
          </a:solidFill>
          <a:latin typeface="Arial" charset="0"/>
        </a:defRPr>
      </a:lvl5pPr>
      <a:lvl6pPr marL="457200" algn="l" rtl="0" fontAlgn="base">
        <a:spcBef>
          <a:spcPct val="0"/>
        </a:spcBef>
        <a:spcAft>
          <a:spcPct val="0"/>
        </a:spcAft>
        <a:defRPr sz="4000" i="1">
          <a:solidFill>
            <a:schemeClr val="tx2"/>
          </a:solidFill>
          <a:latin typeface="Arial" charset="0"/>
        </a:defRPr>
      </a:lvl6pPr>
      <a:lvl7pPr marL="914400" algn="l" rtl="0" fontAlgn="base">
        <a:spcBef>
          <a:spcPct val="0"/>
        </a:spcBef>
        <a:spcAft>
          <a:spcPct val="0"/>
        </a:spcAft>
        <a:defRPr sz="4000" i="1">
          <a:solidFill>
            <a:schemeClr val="tx2"/>
          </a:solidFill>
          <a:latin typeface="Arial" charset="0"/>
        </a:defRPr>
      </a:lvl7pPr>
      <a:lvl8pPr marL="1371600" algn="l" rtl="0" fontAlgn="base">
        <a:spcBef>
          <a:spcPct val="0"/>
        </a:spcBef>
        <a:spcAft>
          <a:spcPct val="0"/>
        </a:spcAft>
        <a:defRPr sz="4000" i="1">
          <a:solidFill>
            <a:schemeClr val="tx2"/>
          </a:solidFill>
          <a:latin typeface="Arial" charset="0"/>
        </a:defRPr>
      </a:lvl8pPr>
      <a:lvl9pPr marL="1828800" algn="l" rtl="0" fontAlgn="base">
        <a:spcBef>
          <a:spcPct val="0"/>
        </a:spcBef>
        <a:spcAft>
          <a:spcPct val="0"/>
        </a:spcAft>
        <a:defRPr sz="4000" i="1">
          <a:solidFill>
            <a:schemeClr val="tx2"/>
          </a:solidFill>
          <a:latin typeface="Arial" charset="0"/>
        </a:defRPr>
      </a:lvl9pPr>
    </p:titleStyle>
    <p:bodyStyle>
      <a:lvl1pPr marL="342900" indent="-342900" algn="l" rtl="0" eaLnBrk="0" fontAlgn="base" hangingPunct="0">
        <a:spcBef>
          <a:spcPct val="20000"/>
        </a:spcBef>
        <a:spcAft>
          <a:spcPct val="0"/>
        </a:spcAft>
        <a:buChar char="•"/>
        <a:defRPr sz="30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600">
          <a:solidFill>
            <a:schemeClr val="tx1"/>
          </a:solidFill>
          <a:latin typeface="+mn-lt"/>
        </a:defRPr>
      </a:lvl2pPr>
      <a:lvl3pPr marL="1143000" indent="-228600" algn="l" rtl="0" eaLnBrk="0" fontAlgn="base" hangingPunct="0">
        <a:spcBef>
          <a:spcPct val="20000"/>
        </a:spcBef>
        <a:spcAft>
          <a:spcPct val="0"/>
        </a:spcAft>
        <a:buChar char="•"/>
        <a:defRPr sz="22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fontAlgn="base">
        <a:spcBef>
          <a:spcPct val="20000"/>
        </a:spcBef>
        <a:spcAft>
          <a:spcPct val="0"/>
        </a:spcAft>
        <a:buChar char="»"/>
        <a:defRPr>
          <a:solidFill>
            <a:schemeClr val="tx1"/>
          </a:solidFill>
          <a:latin typeface="+mn-lt"/>
        </a:defRPr>
      </a:lvl6pPr>
      <a:lvl7pPr marL="2971800" indent="-228600" algn="l" rtl="0" fontAlgn="base">
        <a:spcBef>
          <a:spcPct val="20000"/>
        </a:spcBef>
        <a:spcAft>
          <a:spcPct val="0"/>
        </a:spcAft>
        <a:buChar char="»"/>
        <a:defRPr>
          <a:solidFill>
            <a:schemeClr val="tx1"/>
          </a:solidFill>
          <a:latin typeface="+mn-lt"/>
        </a:defRPr>
      </a:lvl7pPr>
      <a:lvl8pPr marL="3429000" indent="-228600" algn="l" rtl="0" fontAlgn="base">
        <a:spcBef>
          <a:spcPct val="20000"/>
        </a:spcBef>
        <a:spcAft>
          <a:spcPct val="0"/>
        </a:spcAft>
        <a:buChar char="»"/>
        <a:defRPr>
          <a:solidFill>
            <a:schemeClr val="tx1"/>
          </a:solidFill>
          <a:latin typeface="+mn-lt"/>
        </a:defRPr>
      </a:lvl8pPr>
      <a:lvl9pPr marL="3886200" indent="-228600" algn="l" rtl="0" fontAlgn="base">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3.jpg"/><Relationship Id="rId4" Type="http://schemas.openxmlformats.org/officeDocument/2006/relationships/image" Target="../media/image24.JP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g"/><Relationship Id="rId4" Type="http://schemas.openxmlformats.org/officeDocument/2006/relationships/image" Target="../media/image30.jpg"/><Relationship Id="rId5" Type="http://schemas.openxmlformats.org/officeDocument/2006/relationships/image" Target="../media/image31.jp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7.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chart" Target="../charts/char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
          <p:cNvSpPr>
            <a:spLocks noGrp="1" noChangeArrowheads="1"/>
          </p:cNvSpPr>
          <p:nvPr>
            <p:ph type="subTitle" idx="4294967295"/>
          </p:nvPr>
        </p:nvSpPr>
        <p:spPr>
          <a:xfrm>
            <a:off x="533400" y="2362200"/>
            <a:ext cx="8001000" cy="4419600"/>
          </a:xfrm>
          <a:solidFill>
            <a:srgbClr val="FFFFFF"/>
          </a:solidFill>
          <a:ln>
            <a:solidFill>
              <a:srgbClr val="000000"/>
            </a:solidFill>
          </a:ln>
        </p:spPr>
        <p:txBody>
          <a:bodyPr anchor="ctr"/>
          <a:lstStyle/>
          <a:p>
            <a:pPr marL="0" indent="0" algn="ctr" eaLnBrk="1" hangingPunct="1">
              <a:lnSpc>
                <a:spcPct val="80000"/>
              </a:lnSpc>
              <a:buFontTx/>
              <a:buNone/>
            </a:pPr>
            <a:r>
              <a:rPr lang="en-US" altLang="en-US" sz="2100" dirty="0" err="1" smtClean="0"/>
              <a:t>Xiaoyan</a:t>
            </a:r>
            <a:r>
              <a:rPr lang="en-US" altLang="en-US" sz="2100" dirty="0" smtClean="0"/>
              <a:t> </a:t>
            </a:r>
            <a:r>
              <a:rPr lang="en-US" altLang="en-US" sz="2100" dirty="0" err="1" smtClean="0"/>
              <a:t>Tian</a:t>
            </a:r>
            <a:endParaRPr lang="en-US" altLang="en-US" sz="2100" dirty="0" smtClean="0"/>
          </a:p>
          <a:p>
            <a:pPr marL="0" indent="0" algn="ctr" eaLnBrk="1" hangingPunct="1">
              <a:lnSpc>
                <a:spcPct val="80000"/>
              </a:lnSpc>
              <a:buFontTx/>
              <a:buNone/>
            </a:pPr>
            <a:r>
              <a:rPr lang="en-US" altLang="en-US" sz="1900" dirty="0" smtClean="0"/>
              <a:t>Zhexuan Zhang</a:t>
            </a:r>
          </a:p>
          <a:p>
            <a:pPr marL="0" indent="0" algn="ctr" eaLnBrk="1" hangingPunct="1">
              <a:lnSpc>
                <a:spcPct val="80000"/>
              </a:lnSpc>
              <a:buFontTx/>
              <a:buNone/>
            </a:pPr>
            <a:endParaRPr lang="en-US" altLang="en-US" sz="1900" dirty="0" smtClean="0"/>
          </a:p>
          <a:p>
            <a:pPr marL="0" indent="0" algn="ctr" eaLnBrk="1" hangingPunct="1">
              <a:lnSpc>
                <a:spcPct val="80000"/>
              </a:lnSpc>
              <a:buFontTx/>
              <a:buNone/>
            </a:pPr>
            <a:r>
              <a:rPr lang="en-US" altLang="en-US" sz="1900" dirty="0" smtClean="0"/>
              <a:t>Stem Cell and Orthopedic Bioengineering Lab</a:t>
            </a:r>
          </a:p>
          <a:p>
            <a:pPr marL="0" indent="0" algn="ctr" eaLnBrk="1" hangingPunct="1">
              <a:lnSpc>
                <a:spcPct val="80000"/>
              </a:lnSpc>
              <a:buFontTx/>
              <a:buNone/>
            </a:pPr>
            <a:r>
              <a:rPr lang="en-US" altLang="en-US" sz="1900" dirty="0" smtClean="0"/>
              <a:t>Department of Biomedical Engineering</a:t>
            </a:r>
          </a:p>
          <a:p>
            <a:pPr marL="0" indent="0" algn="ctr" eaLnBrk="1" hangingPunct="1">
              <a:lnSpc>
                <a:spcPct val="80000"/>
              </a:lnSpc>
              <a:buFontTx/>
              <a:buNone/>
            </a:pPr>
            <a:r>
              <a:rPr lang="en-US" altLang="en-US" sz="1900" dirty="0" smtClean="0"/>
              <a:t>University of Miami College of Engineering</a:t>
            </a:r>
          </a:p>
          <a:p>
            <a:pPr marL="0" indent="0" algn="ctr" eaLnBrk="1" hangingPunct="1">
              <a:lnSpc>
                <a:spcPct val="80000"/>
              </a:lnSpc>
              <a:buFontTx/>
              <a:buNone/>
            </a:pPr>
            <a:endParaRPr lang="en-US" altLang="en-US" sz="2100" dirty="0" smtClean="0"/>
          </a:p>
          <a:p>
            <a:pPr marL="0" indent="0" algn="ctr" eaLnBrk="1" hangingPunct="1">
              <a:lnSpc>
                <a:spcPct val="80000"/>
              </a:lnSpc>
              <a:buFontTx/>
              <a:buNone/>
            </a:pPr>
            <a:r>
              <a:rPr lang="en-US" altLang="en-US" sz="2100" dirty="0" smtClean="0"/>
              <a:t>Mentor:</a:t>
            </a:r>
          </a:p>
          <a:p>
            <a:pPr marL="0" indent="0" algn="ctr" eaLnBrk="1" hangingPunct="1">
              <a:lnSpc>
                <a:spcPct val="80000"/>
              </a:lnSpc>
              <a:buFontTx/>
              <a:buNone/>
            </a:pPr>
            <a:r>
              <a:rPr lang="en-US" altLang="en-US" sz="2100" dirty="0" smtClean="0"/>
              <a:t>Dr. Chun-</a:t>
            </a:r>
            <a:r>
              <a:rPr lang="en-US" altLang="en-US" sz="2100" dirty="0" err="1" smtClean="0"/>
              <a:t>Yuh</a:t>
            </a:r>
            <a:r>
              <a:rPr lang="en-US" altLang="en-US" sz="2100" dirty="0" smtClean="0"/>
              <a:t> Charles Huang</a:t>
            </a:r>
          </a:p>
          <a:p>
            <a:pPr marL="0" indent="0" algn="ctr" eaLnBrk="1" hangingPunct="1">
              <a:lnSpc>
                <a:spcPct val="80000"/>
              </a:lnSpc>
              <a:buFontTx/>
              <a:buNone/>
            </a:pPr>
            <a:endParaRPr lang="en-US" altLang="en-US" sz="2100" dirty="0" smtClean="0"/>
          </a:p>
          <a:p>
            <a:pPr marL="0" indent="0" algn="ctr" eaLnBrk="1" hangingPunct="1">
              <a:lnSpc>
                <a:spcPct val="80000"/>
              </a:lnSpc>
              <a:buFontTx/>
              <a:buNone/>
            </a:pPr>
            <a:r>
              <a:rPr lang="en-US" altLang="en-US" sz="2100" dirty="0" smtClean="0"/>
              <a:t>BME 40</a:t>
            </a:r>
            <a:r>
              <a:rPr lang="en-US" altLang="zh-TW" sz="2100" dirty="0" smtClean="0"/>
              <a:t>3</a:t>
            </a:r>
            <a:r>
              <a:rPr lang="en-US" altLang="en-US" sz="2100" dirty="0" smtClean="0"/>
              <a:t> Report</a:t>
            </a:r>
          </a:p>
          <a:p>
            <a:pPr marL="0" indent="0" algn="ctr" eaLnBrk="1" hangingPunct="1">
              <a:lnSpc>
                <a:spcPct val="80000"/>
              </a:lnSpc>
              <a:buFontTx/>
              <a:buNone/>
            </a:pPr>
            <a:r>
              <a:rPr lang="en-US" altLang="en-US" sz="2100" dirty="0" smtClean="0"/>
              <a:t>December 2014</a:t>
            </a:r>
          </a:p>
        </p:txBody>
      </p:sp>
      <p:sp>
        <p:nvSpPr>
          <p:cNvPr id="4099" name="Text Box 7"/>
          <p:cNvSpPr txBox="1">
            <a:spLocks noChangeArrowheads="1"/>
          </p:cNvSpPr>
          <p:nvPr/>
        </p:nvSpPr>
        <p:spPr bwMode="auto">
          <a:xfrm>
            <a:off x="228600" y="228600"/>
            <a:ext cx="7467600" cy="762000"/>
          </a:xfrm>
          <a:prstGeom prst="rect">
            <a:avLst/>
          </a:prstGeom>
          <a:noFill/>
          <a:ln w="9525">
            <a:noFill/>
            <a:miter lim="800000"/>
            <a:headEnd/>
            <a:tailEnd/>
          </a:ln>
        </p:spPr>
        <p:txBody>
          <a:bodyPr>
            <a:spAutoFit/>
          </a:bodyPr>
          <a:lstStyle/>
          <a:p>
            <a:pPr eaLnBrk="1" hangingPunct="1"/>
            <a:r>
              <a:rPr lang="en-US" altLang="en-US" sz="4400">
                <a:solidFill>
                  <a:schemeClr val="bg1"/>
                </a:solidFill>
              </a:rPr>
              <a:t>INSERT TITLE HERE</a:t>
            </a:r>
          </a:p>
        </p:txBody>
      </p:sp>
      <p:sp>
        <p:nvSpPr>
          <p:cNvPr id="4100" name="TextBox 3"/>
          <p:cNvSpPr txBox="1">
            <a:spLocks noChangeArrowheads="1"/>
          </p:cNvSpPr>
          <p:nvPr/>
        </p:nvSpPr>
        <p:spPr bwMode="auto">
          <a:xfrm>
            <a:off x="357188" y="1066800"/>
            <a:ext cx="6770503" cy="707886"/>
          </a:xfrm>
          <a:prstGeom prst="rect">
            <a:avLst/>
          </a:prstGeom>
          <a:noFill/>
          <a:ln w="9525">
            <a:noFill/>
            <a:miter lim="800000"/>
            <a:headEnd/>
            <a:tailEnd/>
          </a:ln>
        </p:spPr>
        <p:txBody>
          <a:bodyPr wrap="none">
            <a:spAutoFit/>
          </a:bodyPr>
          <a:lstStyle/>
          <a:p>
            <a:pPr eaLnBrk="1" hangingPunct="1"/>
            <a:r>
              <a:rPr lang="en-US" altLang="zh-CN" sz="4000" dirty="0" smtClean="0"/>
              <a:t>Phase Measurement System</a:t>
            </a:r>
            <a:endParaRPr lang="en-US" altLang="en-US" sz="40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altLang="en-US" dirty="0"/>
              <a:t>Design Development</a:t>
            </a:r>
            <a:endParaRPr lang="en-US" dirty="0"/>
          </a:p>
        </p:txBody>
      </p:sp>
      <p:pic>
        <p:nvPicPr>
          <p:cNvPr id="10" name="Picture 9" descr="Screen Shot 2014-12-13 at 11.46.5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752600"/>
            <a:ext cx="6553200" cy="4318000"/>
          </a:xfrm>
          <a:prstGeom prst="rect">
            <a:avLst/>
          </a:prstGeom>
        </p:spPr>
      </p:pic>
      <p:sp>
        <p:nvSpPr>
          <p:cNvPr id="11" name="TextBox 10"/>
          <p:cNvSpPr txBox="1"/>
          <p:nvPr/>
        </p:nvSpPr>
        <p:spPr>
          <a:xfrm>
            <a:off x="1524000" y="1290935"/>
            <a:ext cx="4267200" cy="461665"/>
          </a:xfrm>
          <a:prstGeom prst="rect">
            <a:avLst/>
          </a:prstGeom>
          <a:noFill/>
        </p:spPr>
        <p:txBody>
          <a:bodyPr wrap="square" rtlCol="0">
            <a:spAutoFit/>
          </a:bodyPr>
          <a:lstStyle/>
          <a:p>
            <a:r>
              <a:rPr lang="en-US" sz="2400" dirty="0" smtClean="0"/>
              <a:t>Exponentially decay signal</a:t>
            </a:r>
            <a:endParaRPr lang="en-US" sz="2400" dirty="0"/>
          </a:p>
        </p:txBody>
      </p:sp>
    </p:spTree>
    <p:extLst>
      <p:ext uri="{BB962C8B-B14F-4D97-AF65-F5344CB8AC3E}">
        <p14:creationId xmlns:p14="http://schemas.microsoft.com/office/powerpoint/2010/main" val="206820517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altLang="en-US" dirty="0"/>
              <a:t>Design Development</a:t>
            </a:r>
            <a:endParaRPr lang="en-US" dirty="0"/>
          </a:p>
        </p:txBody>
      </p:sp>
      <p:pic>
        <p:nvPicPr>
          <p:cNvPr id="9" name="Picture 8" descr="Screen Shot 2014-12-13 at 11.26.3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143000"/>
            <a:ext cx="6508417" cy="4953000"/>
          </a:xfrm>
          <a:prstGeom prst="rect">
            <a:avLst/>
          </a:prstGeom>
        </p:spPr>
      </p:pic>
      <p:sp>
        <p:nvSpPr>
          <p:cNvPr id="2" name="TextBox 1"/>
          <p:cNvSpPr txBox="1"/>
          <p:nvPr/>
        </p:nvSpPr>
        <p:spPr>
          <a:xfrm>
            <a:off x="6781800" y="5867400"/>
            <a:ext cx="2362200" cy="246221"/>
          </a:xfrm>
          <a:prstGeom prst="rect">
            <a:avLst/>
          </a:prstGeom>
          <a:noFill/>
        </p:spPr>
        <p:txBody>
          <a:bodyPr wrap="square" rtlCol="0">
            <a:spAutoFit/>
          </a:bodyPr>
          <a:lstStyle/>
          <a:p>
            <a:r>
              <a:rPr lang="en-US" sz="1000" dirty="0" err="1" smtClean="0"/>
              <a:t>Matlab</a:t>
            </a:r>
            <a:r>
              <a:rPr lang="en-US" sz="1000" dirty="0" smtClean="0"/>
              <a:t> simulation 1 w/ 5us decay</a:t>
            </a:r>
            <a:endParaRPr lang="en-US" sz="1000" dirty="0"/>
          </a:p>
        </p:txBody>
      </p:sp>
      <p:sp>
        <p:nvSpPr>
          <p:cNvPr id="3" name="TextBox 2"/>
          <p:cNvSpPr txBox="1"/>
          <p:nvPr/>
        </p:nvSpPr>
        <p:spPr>
          <a:xfrm>
            <a:off x="6781800" y="1600200"/>
            <a:ext cx="2362200" cy="3139321"/>
          </a:xfrm>
          <a:prstGeom prst="rect">
            <a:avLst/>
          </a:prstGeom>
          <a:noFill/>
        </p:spPr>
        <p:txBody>
          <a:bodyPr wrap="square" rtlCol="0">
            <a:spAutoFit/>
          </a:bodyPr>
          <a:lstStyle/>
          <a:p>
            <a:r>
              <a:rPr lang="en-US" dirty="0"/>
              <a:t>Pulse generated by Microprocessor is 33Hz (30ms/cycle)</a:t>
            </a:r>
          </a:p>
          <a:p>
            <a:endParaRPr lang="en-US" dirty="0" smtClean="0"/>
          </a:p>
          <a:p>
            <a:r>
              <a:rPr lang="en-US" dirty="0" smtClean="0"/>
              <a:t>The range of decay time is from 2us - 5us</a:t>
            </a:r>
          </a:p>
          <a:p>
            <a:endParaRPr lang="en-US" dirty="0"/>
          </a:p>
          <a:p>
            <a:endParaRPr lang="en-US" dirty="0" smtClean="0"/>
          </a:p>
          <a:p>
            <a:endParaRPr lang="en-US" dirty="0"/>
          </a:p>
          <a:p>
            <a:r>
              <a:rPr lang="en-US" dirty="0"/>
              <a:t>x</a:t>
            </a:r>
            <a:r>
              <a:rPr lang="en-US" dirty="0" smtClean="0"/>
              <a:t>-axis: 50ms/div</a:t>
            </a:r>
          </a:p>
        </p:txBody>
      </p:sp>
    </p:spTree>
    <p:extLst>
      <p:ext uri="{BB962C8B-B14F-4D97-AF65-F5344CB8AC3E}">
        <p14:creationId xmlns:p14="http://schemas.microsoft.com/office/powerpoint/2010/main" val="303782193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altLang="en-US" dirty="0"/>
              <a:t>Design Development</a:t>
            </a:r>
            <a:endParaRPr lang="en-US" dirty="0"/>
          </a:p>
        </p:txBody>
      </p:sp>
      <p:sp>
        <p:nvSpPr>
          <p:cNvPr id="2" name="TextBox 1"/>
          <p:cNvSpPr txBox="1"/>
          <p:nvPr/>
        </p:nvSpPr>
        <p:spPr>
          <a:xfrm>
            <a:off x="6781800" y="5867400"/>
            <a:ext cx="2362200" cy="246221"/>
          </a:xfrm>
          <a:prstGeom prst="rect">
            <a:avLst/>
          </a:prstGeom>
          <a:noFill/>
        </p:spPr>
        <p:txBody>
          <a:bodyPr wrap="square" rtlCol="0">
            <a:spAutoFit/>
          </a:bodyPr>
          <a:lstStyle/>
          <a:p>
            <a:r>
              <a:rPr lang="en-US" sz="1000" dirty="0" err="1" smtClean="0"/>
              <a:t>Matlab</a:t>
            </a:r>
            <a:r>
              <a:rPr lang="en-US" sz="1000" dirty="0" smtClean="0"/>
              <a:t> simulation 2 w/ 5us decay</a:t>
            </a:r>
            <a:endParaRPr lang="en-US" sz="1000" dirty="0"/>
          </a:p>
        </p:txBody>
      </p:sp>
      <p:sp>
        <p:nvSpPr>
          <p:cNvPr id="3" name="TextBox 2"/>
          <p:cNvSpPr txBox="1"/>
          <p:nvPr/>
        </p:nvSpPr>
        <p:spPr>
          <a:xfrm>
            <a:off x="6781800" y="4572000"/>
            <a:ext cx="2362200" cy="369332"/>
          </a:xfrm>
          <a:prstGeom prst="rect">
            <a:avLst/>
          </a:prstGeom>
          <a:noFill/>
        </p:spPr>
        <p:txBody>
          <a:bodyPr wrap="square" rtlCol="0">
            <a:spAutoFit/>
          </a:bodyPr>
          <a:lstStyle/>
          <a:p>
            <a:r>
              <a:rPr lang="en-US" dirty="0"/>
              <a:t>x</a:t>
            </a:r>
            <a:r>
              <a:rPr lang="en-US" dirty="0" smtClean="0"/>
              <a:t>-axis: 10us/div</a:t>
            </a:r>
          </a:p>
        </p:txBody>
      </p:sp>
      <p:pic>
        <p:nvPicPr>
          <p:cNvPr id="5" name="Picture 4" descr="Screen Shot 2014-12-13 at 11.27.5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99" y="1371600"/>
            <a:ext cx="6435969" cy="4648200"/>
          </a:xfrm>
          <a:prstGeom prst="rect">
            <a:avLst/>
          </a:prstGeom>
        </p:spPr>
      </p:pic>
      <p:sp>
        <p:nvSpPr>
          <p:cNvPr id="6" name="TextBox 5"/>
          <p:cNvSpPr txBox="1"/>
          <p:nvPr/>
        </p:nvSpPr>
        <p:spPr>
          <a:xfrm>
            <a:off x="6705600" y="1896070"/>
            <a:ext cx="2438400" cy="923330"/>
          </a:xfrm>
          <a:prstGeom prst="rect">
            <a:avLst/>
          </a:prstGeom>
          <a:noFill/>
        </p:spPr>
        <p:txBody>
          <a:bodyPr wrap="square" rtlCol="0">
            <a:spAutoFit/>
          </a:bodyPr>
          <a:lstStyle/>
          <a:p>
            <a:r>
              <a:rPr lang="en-US" dirty="0" smtClean="0"/>
              <a:t>Zoom in from last figure to see signal in micro-second level</a:t>
            </a:r>
            <a:endParaRPr lang="en-US" dirty="0"/>
          </a:p>
        </p:txBody>
      </p:sp>
    </p:spTree>
    <p:extLst>
      <p:ext uri="{BB962C8B-B14F-4D97-AF65-F5344CB8AC3E}">
        <p14:creationId xmlns:p14="http://schemas.microsoft.com/office/powerpoint/2010/main" val="349216720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altLang="en-US" dirty="0"/>
              <a:t>Design Development</a:t>
            </a:r>
            <a:endParaRPr lang="en-US" dirty="0"/>
          </a:p>
        </p:txBody>
      </p:sp>
      <p:sp>
        <p:nvSpPr>
          <p:cNvPr id="7" name="TextBox 6"/>
          <p:cNvSpPr txBox="1"/>
          <p:nvPr/>
        </p:nvSpPr>
        <p:spPr>
          <a:xfrm>
            <a:off x="533400" y="1219200"/>
            <a:ext cx="7315200" cy="523220"/>
          </a:xfrm>
          <a:prstGeom prst="rect">
            <a:avLst/>
          </a:prstGeom>
          <a:noFill/>
        </p:spPr>
        <p:txBody>
          <a:bodyPr wrap="square" rtlCol="0">
            <a:spAutoFit/>
          </a:bodyPr>
          <a:lstStyle/>
          <a:p>
            <a:r>
              <a:rPr lang="en-US" sz="2800" dirty="0" smtClean="0"/>
              <a:t>1st limitation: </a:t>
            </a:r>
            <a:r>
              <a:rPr lang="en-US" sz="2800" dirty="0" err="1" smtClean="0"/>
              <a:t>Arduino</a:t>
            </a:r>
            <a:r>
              <a:rPr lang="en-US" sz="2800" dirty="0" smtClean="0"/>
              <a:t> ADC sampling rate</a:t>
            </a:r>
            <a:endParaRPr lang="en-US" sz="2800" dirty="0"/>
          </a:p>
        </p:txBody>
      </p:sp>
      <p:pic>
        <p:nvPicPr>
          <p:cNvPr id="10" name="Picture 9" descr="Screen Shot 2014-12-13 at 12.19.5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89987"/>
            <a:ext cx="9144000" cy="3244013"/>
          </a:xfrm>
          <a:prstGeom prst="rect">
            <a:avLst/>
          </a:prstGeom>
        </p:spPr>
      </p:pic>
      <p:sp>
        <p:nvSpPr>
          <p:cNvPr id="11" name="TextBox 10"/>
          <p:cNvSpPr txBox="1"/>
          <p:nvPr/>
        </p:nvSpPr>
        <p:spPr>
          <a:xfrm>
            <a:off x="6400800" y="5791200"/>
            <a:ext cx="2667000" cy="246221"/>
          </a:xfrm>
          <a:prstGeom prst="rect">
            <a:avLst/>
          </a:prstGeom>
          <a:noFill/>
        </p:spPr>
        <p:txBody>
          <a:bodyPr wrap="square" rtlCol="0">
            <a:spAutoFit/>
          </a:bodyPr>
          <a:lstStyle/>
          <a:p>
            <a:r>
              <a:rPr lang="en-US" sz="1000" dirty="0"/>
              <a:t>http://</a:t>
            </a:r>
            <a:r>
              <a:rPr lang="en-US" sz="1000" dirty="0" err="1"/>
              <a:t>arduino.cc</a:t>
            </a:r>
            <a:r>
              <a:rPr lang="en-US" sz="1000" dirty="0"/>
              <a:t>/en/Reference/</a:t>
            </a:r>
            <a:r>
              <a:rPr lang="en-US" sz="1000" dirty="0" err="1"/>
              <a:t>AnalogRead</a:t>
            </a:r>
            <a:endParaRPr lang="en-US" sz="1000" dirty="0"/>
          </a:p>
        </p:txBody>
      </p:sp>
      <p:sp>
        <p:nvSpPr>
          <p:cNvPr id="12" name="TextBox 11"/>
          <p:cNvSpPr txBox="1"/>
          <p:nvPr/>
        </p:nvSpPr>
        <p:spPr>
          <a:xfrm>
            <a:off x="3810000" y="2362200"/>
            <a:ext cx="4876800" cy="584776"/>
          </a:xfrm>
          <a:prstGeom prst="rect">
            <a:avLst/>
          </a:prstGeom>
          <a:noFill/>
        </p:spPr>
        <p:txBody>
          <a:bodyPr wrap="square" rtlCol="0">
            <a:spAutoFit/>
          </a:bodyPr>
          <a:lstStyle/>
          <a:p>
            <a:r>
              <a:rPr lang="en-US" sz="3200" dirty="0" smtClean="0">
                <a:solidFill>
                  <a:srgbClr val="FF0000"/>
                </a:solidFill>
              </a:rPr>
              <a:t>100us </a:t>
            </a:r>
            <a:r>
              <a:rPr lang="en-US" sz="3200" dirty="0" smtClean="0">
                <a:solidFill>
                  <a:srgbClr val="FF0000"/>
                </a:solidFill>
                <a:sym typeface="Wingdings"/>
              </a:rPr>
              <a:t> 1 AD conversion</a:t>
            </a:r>
            <a:endParaRPr lang="en-US" sz="3200" dirty="0">
              <a:solidFill>
                <a:srgbClr val="FF0000"/>
              </a:solidFill>
            </a:endParaRPr>
          </a:p>
        </p:txBody>
      </p:sp>
    </p:spTree>
    <p:extLst>
      <p:ext uri="{BB962C8B-B14F-4D97-AF65-F5344CB8AC3E}">
        <p14:creationId xmlns:p14="http://schemas.microsoft.com/office/powerpoint/2010/main" val="208950145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Design Development</a:t>
            </a:r>
            <a:endParaRPr lang="en-US" dirty="0"/>
          </a:p>
        </p:txBody>
      </p:sp>
      <p:sp>
        <p:nvSpPr>
          <p:cNvPr id="7" name="TextBox 6"/>
          <p:cNvSpPr txBox="1"/>
          <p:nvPr/>
        </p:nvSpPr>
        <p:spPr>
          <a:xfrm>
            <a:off x="685800" y="1076980"/>
            <a:ext cx="6096000" cy="1231106"/>
          </a:xfrm>
          <a:prstGeom prst="rect">
            <a:avLst/>
          </a:prstGeom>
          <a:noFill/>
        </p:spPr>
        <p:txBody>
          <a:bodyPr wrap="square" rtlCol="0">
            <a:spAutoFit/>
          </a:bodyPr>
          <a:lstStyle/>
          <a:p>
            <a:r>
              <a:rPr lang="en-US" sz="2800" dirty="0" smtClean="0"/>
              <a:t>Countering limitation 1</a:t>
            </a:r>
          </a:p>
          <a:p>
            <a:r>
              <a:rPr lang="en-US" sz="2800" dirty="0"/>
              <a:t>	</a:t>
            </a:r>
            <a:r>
              <a:rPr lang="en-US" dirty="0" smtClean="0"/>
              <a:t>10KHz </a:t>
            </a:r>
            <a:r>
              <a:rPr lang="en-US" dirty="0" smtClean="0">
                <a:sym typeface="Wingdings"/>
              </a:rPr>
              <a:t> 77.8KHz by overriding </a:t>
            </a:r>
            <a:r>
              <a:rPr lang="en-US" dirty="0" err="1" smtClean="0">
                <a:sym typeface="Wingdings"/>
              </a:rPr>
              <a:t>Arduino</a:t>
            </a:r>
            <a:r>
              <a:rPr lang="en-US" dirty="0" smtClean="0">
                <a:sym typeface="Wingdings"/>
              </a:rPr>
              <a:t> library</a:t>
            </a:r>
          </a:p>
          <a:p>
            <a:r>
              <a:rPr lang="en-US" dirty="0">
                <a:sym typeface="Wingdings"/>
              </a:rPr>
              <a:t>	</a:t>
            </a:r>
            <a:r>
              <a:rPr lang="en-US" dirty="0" smtClean="0">
                <a:sym typeface="Wingdings"/>
              </a:rPr>
              <a:t>fully understanding ADC principle</a:t>
            </a:r>
            <a:endParaRPr lang="en-US" dirty="0"/>
          </a:p>
        </p:txBody>
      </p:sp>
      <p:pic>
        <p:nvPicPr>
          <p:cNvPr id="8" name="Picture 7" descr="Screen Shot 2014-05-05 at 10.14.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54221"/>
            <a:ext cx="9144000" cy="3817979"/>
          </a:xfrm>
          <a:prstGeom prst="rect">
            <a:avLst/>
          </a:prstGeom>
        </p:spPr>
      </p:pic>
    </p:spTree>
    <p:extLst>
      <p:ext uri="{BB962C8B-B14F-4D97-AF65-F5344CB8AC3E}">
        <p14:creationId xmlns:p14="http://schemas.microsoft.com/office/powerpoint/2010/main" val="168214796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Design Development</a:t>
            </a:r>
            <a:endParaRPr lang="en-US" dirty="0"/>
          </a:p>
        </p:txBody>
      </p:sp>
      <p:pic>
        <p:nvPicPr>
          <p:cNvPr id="3" name="Picture 2" descr="Screen Shot 2014-05-05 at 11.18.1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99" y="2286000"/>
            <a:ext cx="6111875" cy="3810000"/>
          </a:xfrm>
          <a:prstGeom prst="rect">
            <a:avLst/>
          </a:prstGeom>
        </p:spPr>
      </p:pic>
      <p:pic>
        <p:nvPicPr>
          <p:cNvPr id="6" name="Picture 5" descr="Screen Shot 2014-05-06 at 1.04.4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200" y="2590800"/>
            <a:ext cx="3043518" cy="2133600"/>
          </a:xfrm>
          <a:prstGeom prst="rect">
            <a:avLst/>
          </a:prstGeom>
        </p:spPr>
      </p:pic>
      <p:sp>
        <p:nvSpPr>
          <p:cNvPr id="9" name="TextBox 8"/>
          <p:cNvSpPr txBox="1"/>
          <p:nvPr/>
        </p:nvSpPr>
        <p:spPr>
          <a:xfrm>
            <a:off x="685800" y="1076980"/>
            <a:ext cx="5486400" cy="1231106"/>
          </a:xfrm>
          <a:prstGeom prst="rect">
            <a:avLst/>
          </a:prstGeom>
          <a:noFill/>
        </p:spPr>
        <p:txBody>
          <a:bodyPr wrap="square" rtlCol="0">
            <a:spAutoFit/>
          </a:bodyPr>
          <a:lstStyle/>
          <a:p>
            <a:r>
              <a:rPr lang="en-US" sz="2800" dirty="0" smtClean="0"/>
              <a:t>Countering limitation 1</a:t>
            </a:r>
          </a:p>
          <a:p>
            <a:r>
              <a:rPr lang="en-US" sz="2800" dirty="0"/>
              <a:t>	</a:t>
            </a:r>
            <a:r>
              <a:rPr lang="en-US" dirty="0" smtClean="0"/>
              <a:t>10KHz </a:t>
            </a:r>
            <a:r>
              <a:rPr lang="en-US" dirty="0" smtClean="0">
                <a:sym typeface="Wingdings"/>
              </a:rPr>
              <a:t> 77.8KHz by overriding </a:t>
            </a:r>
            <a:r>
              <a:rPr lang="en-US" dirty="0" err="1" smtClean="0">
                <a:sym typeface="Wingdings"/>
              </a:rPr>
              <a:t>Arduino</a:t>
            </a:r>
            <a:r>
              <a:rPr lang="en-US" dirty="0" smtClean="0">
                <a:sym typeface="Wingdings"/>
              </a:rPr>
              <a:t> library</a:t>
            </a:r>
          </a:p>
          <a:p>
            <a:r>
              <a:rPr lang="en-US" dirty="0">
                <a:sym typeface="Wingdings"/>
              </a:rPr>
              <a:t>	</a:t>
            </a:r>
            <a:r>
              <a:rPr lang="en-US" dirty="0" smtClean="0">
                <a:sym typeface="Wingdings"/>
              </a:rPr>
              <a:t>fully understanding ADC principle</a:t>
            </a:r>
            <a:endParaRPr lang="en-US" dirty="0"/>
          </a:p>
        </p:txBody>
      </p:sp>
    </p:spTree>
    <p:extLst>
      <p:ext uri="{BB962C8B-B14F-4D97-AF65-F5344CB8AC3E}">
        <p14:creationId xmlns:p14="http://schemas.microsoft.com/office/powerpoint/2010/main" val="22907621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76200"/>
            <a:ext cx="8229600" cy="914400"/>
          </a:xfrm>
        </p:spPr>
        <p:txBody>
          <a:bodyPr/>
          <a:lstStyle/>
          <a:p>
            <a:r>
              <a:rPr lang="en-US" altLang="en-US" dirty="0"/>
              <a:t>Design Development</a:t>
            </a:r>
            <a:endParaRPr lang="en-US" dirty="0"/>
          </a:p>
        </p:txBody>
      </p:sp>
      <p:sp>
        <p:nvSpPr>
          <p:cNvPr id="5" name="TextBox 4"/>
          <p:cNvSpPr txBox="1"/>
          <p:nvPr/>
        </p:nvSpPr>
        <p:spPr>
          <a:xfrm>
            <a:off x="914400" y="2362200"/>
            <a:ext cx="2514600" cy="923330"/>
          </a:xfrm>
          <a:prstGeom prst="rect">
            <a:avLst/>
          </a:prstGeom>
          <a:noFill/>
        </p:spPr>
        <p:txBody>
          <a:bodyPr wrap="square" rtlCol="0">
            <a:spAutoFit/>
          </a:bodyPr>
          <a:lstStyle/>
          <a:p>
            <a:r>
              <a:rPr lang="en-US" dirty="0" err="1" smtClean="0"/>
              <a:t>Arduino</a:t>
            </a:r>
            <a:r>
              <a:rPr lang="en-US" dirty="0" smtClean="0"/>
              <a:t> Language:</a:t>
            </a:r>
          </a:p>
          <a:p>
            <a:endParaRPr lang="en-US" dirty="0"/>
          </a:p>
          <a:p>
            <a:r>
              <a:rPr lang="en-US" dirty="0" err="1" smtClean="0"/>
              <a:t>analogRead</a:t>
            </a:r>
            <a:r>
              <a:rPr lang="en-US" dirty="0" smtClean="0"/>
              <a:t>()</a:t>
            </a:r>
            <a:endParaRPr lang="en-US" dirty="0"/>
          </a:p>
        </p:txBody>
      </p:sp>
      <p:sp>
        <p:nvSpPr>
          <p:cNvPr id="6" name="TextBox 5"/>
          <p:cNvSpPr txBox="1"/>
          <p:nvPr/>
        </p:nvSpPr>
        <p:spPr>
          <a:xfrm>
            <a:off x="3352800" y="992370"/>
            <a:ext cx="5715000" cy="4985980"/>
          </a:xfrm>
          <a:prstGeom prst="rect">
            <a:avLst/>
          </a:prstGeom>
          <a:noFill/>
        </p:spPr>
        <p:txBody>
          <a:bodyPr wrap="square" rtlCol="0">
            <a:spAutoFit/>
          </a:bodyPr>
          <a:lstStyle/>
          <a:p>
            <a:r>
              <a:rPr lang="en-US" dirty="0" smtClean="0"/>
              <a:t>Code that write into the chip:</a:t>
            </a:r>
          </a:p>
          <a:p>
            <a:endParaRPr lang="en-US" sz="1000" dirty="0" smtClean="0"/>
          </a:p>
          <a:p>
            <a:r>
              <a:rPr lang="en-US" sz="1000" dirty="0" err="1"/>
              <a:t>int</a:t>
            </a:r>
            <a:r>
              <a:rPr lang="en-US" sz="1000" dirty="0"/>
              <a:t> </a:t>
            </a:r>
            <a:r>
              <a:rPr lang="en-US" sz="1000" dirty="0" err="1"/>
              <a:t>adc_decay_start</a:t>
            </a:r>
            <a:r>
              <a:rPr lang="en-US" sz="1000" dirty="0"/>
              <a:t>() //setup ADC7(A0) with normal conversion</a:t>
            </a:r>
          </a:p>
          <a:p>
            <a:r>
              <a:rPr lang="en-US" sz="1000" dirty="0"/>
              <a:t>{</a:t>
            </a:r>
          </a:p>
          <a:p>
            <a:r>
              <a:rPr lang="en-US" sz="1000" dirty="0"/>
              <a:t>  ADCSRA |= (1&lt;&lt;ADPS2);  //</a:t>
            </a:r>
            <a:r>
              <a:rPr lang="en-US" sz="1000" dirty="0" err="1"/>
              <a:t>prescalar</a:t>
            </a:r>
            <a:r>
              <a:rPr lang="en-US" sz="1000" dirty="0"/>
              <a:t>=16; ADC </a:t>
            </a:r>
            <a:r>
              <a:rPr lang="en-US" sz="1000" dirty="0" err="1"/>
              <a:t>clk</a:t>
            </a:r>
            <a:r>
              <a:rPr lang="en-US" sz="1000" dirty="0"/>
              <a:t> </a:t>
            </a:r>
            <a:r>
              <a:rPr lang="en-US" sz="1000" dirty="0" err="1"/>
              <a:t>freq</a:t>
            </a:r>
            <a:r>
              <a:rPr lang="en-US" sz="1000" dirty="0"/>
              <a:t>=1MHz;</a:t>
            </a:r>
          </a:p>
          <a:p>
            <a:r>
              <a:rPr lang="en-US" sz="1000" dirty="0"/>
              <a:t>                         //1 ADC clock = 1us; </a:t>
            </a:r>
          </a:p>
          <a:p>
            <a:r>
              <a:rPr lang="en-US" sz="1000" dirty="0"/>
              <a:t>  ADCSRB |= (1&lt;&lt;ADHSM);  //enable ADC high speed mode</a:t>
            </a:r>
          </a:p>
          <a:p>
            <a:r>
              <a:rPr lang="en-US" sz="1000" dirty="0"/>
              <a:t>  ADMUX |= 0x47;    //</a:t>
            </a:r>
            <a:r>
              <a:rPr lang="en-US" sz="1000" dirty="0" err="1"/>
              <a:t>AVcc</a:t>
            </a:r>
            <a:r>
              <a:rPr lang="en-US" sz="1000" dirty="0"/>
              <a:t> with external capacitor on AREF pin. right adjustment to maximize 10 bit.</a:t>
            </a:r>
          </a:p>
          <a:p>
            <a:r>
              <a:rPr lang="en-US" sz="1000" dirty="0"/>
              <a:t>                    //set ADC7 as input channel</a:t>
            </a:r>
          </a:p>
          <a:p>
            <a:r>
              <a:rPr lang="en-US" sz="1000" dirty="0"/>
              <a:t>  ADCSRA |= (1&lt;&lt;ADEN);  //ADC enable</a:t>
            </a:r>
          </a:p>
          <a:p>
            <a:r>
              <a:rPr lang="en-US" sz="1000" dirty="0"/>
              <a:t>  ADCSRA |= (1&lt;&lt;ADSC);  //ADC start conversion</a:t>
            </a:r>
          </a:p>
          <a:p>
            <a:r>
              <a:rPr lang="en-US" sz="1000" dirty="0"/>
              <a:t>  //normal conversion does not manipulate ADCSRB</a:t>
            </a:r>
          </a:p>
          <a:p>
            <a:r>
              <a:rPr lang="en-US" sz="1000" dirty="0"/>
              <a:t>}</a:t>
            </a:r>
          </a:p>
          <a:p>
            <a:endParaRPr lang="en-US" sz="1000" dirty="0"/>
          </a:p>
          <a:p>
            <a:r>
              <a:rPr lang="en-US" sz="1000" dirty="0"/>
              <a:t>double </a:t>
            </a:r>
            <a:r>
              <a:rPr lang="en-US" sz="1000" dirty="0" err="1"/>
              <a:t>adc_normal</a:t>
            </a:r>
            <a:r>
              <a:rPr lang="en-US" sz="1000" dirty="0"/>
              <a:t>()</a:t>
            </a:r>
          </a:p>
          <a:p>
            <a:r>
              <a:rPr lang="en-US" sz="1000" dirty="0"/>
              <a:t>{</a:t>
            </a:r>
          </a:p>
          <a:p>
            <a:r>
              <a:rPr lang="en-US" sz="1000" dirty="0"/>
              <a:t>  </a:t>
            </a:r>
            <a:r>
              <a:rPr lang="en-US" sz="1000" dirty="0" err="1"/>
              <a:t>int</a:t>
            </a:r>
            <a:r>
              <a:rPr lang="en-US" sz="1000" dirty="0"/>
              <a:t> sum = 0;  //use to average </a:t>
            </a:r>
            <a:r>
              <a:rPr lang="en-US" sz="1000" dirty="0" err="1"/>
              <a:t>normal_ADC</a:t>
            </a:r>
            <a:r>
              <a:rPr lang="en-US" sz="1000" dirty="0"/>
              <a:t> reading</a:t>
            </a:r>
          </a:p>
          <a:p>
            <a:r>
              <a:rPr lang="en-US" sz="1000" dirty="0"/>
              <a:t>  </a:t>
            </a:r>
            <a:r>
              <a:rPr lang="en-US" sz="1000" dirty="0" err="1"/>
              <a:t>adc_decay_start</a:t>
            </a:r>
            <a:r>
              <a:rPr lang="en-US" sz="1000" dirty="0"/>
              <a:t>();</a:t>
            </a:r>
          </a:p>
          <a:p>
            <a:r>
              <a:rPr lang="en-US" sz="1000" dirty="0"/>
              <a:t>  for (</a:t>
            </a:r>
            <a:r>
              <a:rPr lang="en-US" sz="1000" dirty="0" err="1"/>
              <a:t>int</a:t>
            </a:r>
            <a:r>
              <a:rPr lang="en-US" sz="1000" dirty="0"/>
              <a:t> </a:t>
            </a:r>
            <a:r>
              <a:rPr lang="en-US" sz="1000" dirty="0" err="1"/>
              <a:t>i</a:t>
            </a:r>
            <a:r>
              <a:rPr lang="en-US" sz="1000" dirty="0"/>
              <a:t>=0; </a:t>
            </a:r>
            <a:r>
              <a:rPr lang="en-US" sz="1000" dirty="0" err="1"/>
              <a:t>i</a:t>
            </a:r>
            <a:r>
              <a:rPr lang="en-US" sz="1000" dirty="0"/>
              <a:t>&lt;9; </a:t>
            </a:r>
            <a:r>
              <a:rPr lang="en-US" sz="1000" dirty="0" err="1"/>
              <a:t>i</a:t>
            </a:r>
            <a:r>
              <a:rPr lang="en-US" sz="1000" dirty="0"/>
              <a:t>++)</a:t>
            </a:r>
          </a:p>
          <a:p>
            <a:r>
              <a:rPr lang="en-US" sz="1000" dirty="0"/>
              <a:t>  {</a:t>
            </a:r>
          </a:p>
          <a:p>
            <a:r>
              <a:rPr lang="en-US" sz="1000" dirty="0"/>
              <a:t>    while(ADCSRA &amp; (1&lt;&lt;ADSC));  //wait till ADC complete</a:t>
            </a:r>
          </a:p>
          <a:p>
            <a:r>
              <a:rPr lang="en-US" sz="1000" dirty="0"/>
              <a:t>    sum = </a:t>
            </a:r>
            <a:r>
              <a:rPr lang="en-US" sz="1000" dirty="0" err="1"/>
              <a:t>sum+ADC</a:t>
            </a:r>
            <a:r>
              <a:rPr lang="en-US" sz="1000" dirty="0"/>
              <a:t>;</a:t>
            </a:r>
          </a:p>
          <a:p>
            <a:r>
              <a:rPr lang="en-US" sz="1000" dirty="0"/>
              <a:t>    ADCSRA |= (1&lt;&lt;ADSC);</a:t>
            </a:r>
          </a:p>
          <a:p>
            <a:r>
              <a:rPr lang="en-US" sz="1000" dirty="0"/>
              <a:t>  }  </a:t>
            </a:r>
          </a:p>
          <a:p>
            <a:r>
              <a:rPr lang="en-US" sz="1000" dirty="0"/>
              <a:t>  while(ADCSRA &amp; (1&lt;&lt;ADSC)); </a:t>
            </a:r>
          </a:p>
          <a:p>
            <a:r>
              <a:rPr lang="en-US" sz="1000" dirty="0"/>
              <a:t>  sum = </a:t>
            </a:r>
            <a:r>
              <a:rPr lang="en-US" sz="1000" dirty="0" err="1"/>
              <a:t>sum+ADC</a:t>
            </a:r>
            <a:r>
              <a:rPr lang="en-US" sz="1000" dirty="0"/>
              <a:t>;</a:t>
            </a:r>
          </a:p>
          <a:p>
            <a:r>
              <a:rPr lang="en-US" sz="1000" dirty="0"/>
              <a:t>  //ADCSRA &amp;= ~(1&lt;&lt;ADEN);  //don't need to shut down ADC</a:t>
            </a:r>
          </a:p>
          <a:p>
            <a:r>
              <a:rPr lang="en-US" sz="1000" dirty="0"/>
              <a:t>  double </a:t>
            </a:r>
            <a:r>
              <a:rPr lang="en-US" sz="1000" dirty="0" err="1"/>
              <a:t>normal_ADC_ave</a:t>
            </a:r>
            <a:r>
              <a:rPr lang="en-US" sz="1000" dirty="0"/>
              <a:t> = sum/10.0/1023.0*1000*</a:t>
            </a:r>
            <a:r>
              <a:rPr lang="en-US" sz="1000" dirty="0" err="1"/>
              <a:t>Vcc</a:t>
            </a:r>
            <a:r>
              <a:rPr lang="en-US" sz="1000" dirty="0"/>
              <a:t>;</a:t>
            </a:r>
          </a:p>
          <a:p>
            <a:r>
              <a:rPr lang="en-US" sz="1000" dirty="0"/>
              <a:t>  return </a:t>
            </a:r>
            <a:r>
              <a:rPr lang="en-US" sz="1000" dirty="0" err="1"/>
              <a:t>normal_ADC_ave</a:t>
            </a:r>
            <a:r>
              <a:rPr lang="en-US" sz="1000" dirty="0"/>
              <a:t>;</a:t>
            </a:r>
          </a:p>
          <a:p>
            <a:r>
              <a:rPr lang="en-US" sz="1000" dirty="0"/>
              <a:t>}</a:t>
            </a:r>
          </a:p>
        </p:txBody>
      </p:sp>
    </p:spTree>
    <p:extLst>
      <p:ext uri="{BB962C8B-B14F-4D97-AF65-F5344CB8AC3E}">
        <p14:creationId xmlns:p14="http://schemas.microsoft.com/office/powerpoint/2010/main" val="2638038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1295400"/>
            <a:ext cx="6592044" cy="523220"/>
          </a:xfrm>
          <a:prstGeom prst="rect">
            <a:avLst/>
          </a:prstGeom>
        </p:spPr>
        <p:txBody>
          <a:bodyPr wrap="none">
            <a:spAutoFit/>
          </a:bodyPr>
          <a:lstStyle/>
          <a:p>
            <a:r>
              <a:rPr lang="en-US" altLang="zh-CN" sz="2800" dirty="0" smtClean="0"/>
              <a:t>2nd</a:t>
            </a:r>
            <a:r>
              <a:rPr lang="en-US" sz="2800" dirty="0" smtClean="0"/>
              <a:t> </a:t>
            </a:r>
            <a:r>
              <a:rPr lang="en-US" sz="2800" dirty="0"/>
              <a:t>limitation: </a:t>
            </a:r>
            <a:r>
              <a:rPr lang="en-US" sz="2800" dirty="0" err="1"/>
              <a:t>Arduino</a:t>
            </a:r>
            <a:r>
              <a:rPr lang="en-US" sz="2800" dirty="0"/>
              <a:t> </a:t>
            </a:r>
            <a:r>
              <a:rPr lang="en-US" sz="2800" dirty="0" smtClean="0"/>
              <a:t>Pulse Generation</a:t>
            </a:r>
          </a:p>
        </p:txBody>
      </p:sp>
      <p:sp>
        <p:nvSpPr>
          <p:cNvPr id="5" name="Title 1"/>
          <p:cNvSpPr>
            <a:spLocks noGrp="1"/>
          </p:cNvSpPr>
          <p:nvPr>
            <p:ph type="title"/>
          </p:nvPr>
        </p:nvSpPr>
        <p:spPr>
          <a:xfrm>
            <a:off x="457200" y="76200"/>
            <a:ext cx="8229600" cy="914400"/>
          </a:xfrm>
        </p:spPr>
        <p:txBody>
          <a:bodyPr/>
          <a:lstStyle/>
          <a:p>
            <a:r>
              <a:rPr lang="en-US" altLang="en-US" dirty="0"/>
              <a:t>Design Development</a:t>
            </a:r>
            <a:endParaRPr lang="en-US" dirty="0"/>
          </a:p>
        </p:txBody>
      </p:sp>
      <p:sp>
        <p:nvSpPr>
          <p:cNvPr id="6" name="TextBox 5"/>
          <p:cNvSpPr txBox="1"/>
          <p:nvPr/>
        </p:nvSpPr>
        <p:spPr>
          <a:xfrm>
            <a:off x="914400" y="2057400"/>
            <a:ext cx="6781800" cy="646331"/>
          </a:xfrm>
          <a:prstGeom prst="rect">
            <a:avLst/>
          </a:prstGeom>
          <a:noFill/>
        </p:spPr>
        <p:txBody>
          <a:bodyPr wrap="square" rtlCol="0">
            <a:spAutoFit/>
          </a:bodyPr>
          <a:lstStyle/>
          <a:p>
            <a:r>
              <a:rPr lang="en-US" dirty="0" smtClean="0"/>
              <a:t>Task: call ADC function exactly at the moment when the 	excitation shuts. </a:t>
            </a:r>
            <a:endParaRPr lang="en-US" dirty="0"/>
          </a:p>
        </p:txBody>
      </p:sp>
      <p:pic>
        <p:nvPicPr>
          <p:cNvPr id="9" name="Picture 8" descr="Screen Shot 2014-12-13 at 4.22.1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2895600"/>
            <a:ext cx="8297936" cy="2590800"/>
          </a:xfrm>
          <a:prstGeom prst="rect">
            <a:avLst/>
          </a:prstGeom>
        </p:spPr>
      </p:pic>
    </p:spTree>
    <p:extLst>
      <p:ext uri="{BB962C8B-B14F-4D97-AF65-F5344CB8AC3E}">
        <p14:creationId xmlns:p14="http://schemas.microsoft.com/office/powerpoint/2010/main" val="25359868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altLang="en-US" dirty="0"/>
              <a:t>Design Development</a:t>
            </a:r>
            <a:endParaRPr lang="en-US" dirty="0"/>
          </a:p>
        </p:txBody>
      </p:sp>
      <p:sp>
        <p:nvSpPr>
          <p:cNvPr id="5" name="TextBox 4"/>
          <p:cNvSpPr txBox="1"/>
          <p:nvPr/>
        </p:nvSpPr>
        <p:spPr>
          <a:xfrm>
            <a:off x="533400" y="1219200"/>
            <a:ext cx="3962400" cy="4801315"/>
          </a:xfrm>
          <a:prstGeom prst="rect">
            <a:avLst/>
          </a:prstGeom>
          <a:noFill/>
        </p:spPr>
        <p:txBody>
          <a:bodyPr wrap="square" rtlCol="0">
            <a:spAutoFit/>
          </a:bodyPr>
          <a:lstStyle/>
          <a:p>
            <a:r>
              <a:rPr lang="en-US" dirty="0" err="1" smtClean="0"/>
              <a:t>Arduino</a:t>
            </a:r>
            <a:r>
              <a:rPr lang="en-US" dirty="0" smtClean="0"/>
              <a:t> language:</a:t>
            </a:r>
          </a:p>
          <a:p>
            <a:endParaRPr lang="en-US" dirty="0"/>
          </a:p>
          <a:p>
            <a:r>
              <a:rPr lang="en-US" dirty="0"/>
              <a:t> while (1)</a:t>
            </a:r>
          </a:p>
          <a:p>
            <a:r>
              <a:rPr lang="en-US" dirty="0"/>
              <a:t>  {</a:t>
            </a:r>
          </a:p>
          <a:p>
            <a:r>
              <a:rPr lang="en-US" dirty="0"/>
              <a:t>    unsigned long </a:t>
            </a:r>
            <a:r>
              <a:rPr lang="en-US" dirty="0" err="1" smtClean="0"/>
              <a:t>currentMicros</a:t>
            </a:r>
            <a:r>
              <a:rPr lang="en-US" dirty="0" smtClean="0"/>
              <a:t> </a:t>
            </a:r>
            <a:r>
              <a:rPr lang="en-US" dirty="0"/>
              <a:t>= </a:t>
            </a:r>
            <a:r>
              <a:rPr lang="en-US" dirty="0" smtClean="0"/>
              <a:t>micros</a:t>
            </a:r>
            <a:r>
              <a:rPr lang="en-US" dirty="0"/>
              <a:t>();</a:t>
            </a:r>
          </a:p>
          <a:p>
            <a:r>
              <a:rPr lang="en-US" dirty="0"/>
              <a:t>    if(</a:t>
            </a:r>
            <a:r>
              <a:rPr lang="en-US" dirty="0" err="1" smtClean="0"/>
              <a:t>currentMicros</a:t>
            </a:r>
            <a:r>
              <a:rPr lang="en-US" dirty="0" smtClean="0"/>
              <a:t> </a:t>
            </a:r>
            <a:r>
              <a:rPr lang="en-US" dirty="0"/>
              <a:t>- </a:t>
            </a:r>
            <a:r>
              <a:rPr lang="en-US" dirty="0" err="1" smtClean="0"/>
              <a:t>previousMicros</a:t>
            </a:r>
            <a:r>
              <a:rPr lang="en-US" dirty="0" smtClean="0"/>
              <a:t> </a:t>
            </a:r>
            <a:r>
              <a:rPr lang="en-US" dirty="0"/>
              <a:t>&gt; interval)</a:t>
            </a:r>
          </a:p>
          <a:p>
            <a:r>
              <a:rPr lang="en-US" dirty="0"/>
              <a:t>    {</a:t>
            </a:r>
          </a:p>
          <a:p>
            <a:r>
              <a:rPr lang="en-US" dirty="0"/>
              <a:t>      </a:t>
            </a:r>
            <a:r>
              <a:rPr lang="en-US" dirty="0" err="1" smtClean="0"/>
              <a:t>previousMicros</a:t>
            </a:r>
            <a:r>
              <a:rPr lang="en-US" dirty="0" smtClean="0"/>
              <a:t> </a:t>
            </a:r>
            <a:r>
              <a:rPr lang="en-US" dirty="0"/>
              <a:t>= </a:t>
            </a:r>
            <a:r>
              <a:rPr lang="en-US" dirty="0" err="1" smtClean="0"/>
              <a:t>currentMicros</a:t>
            </a:r>
            <a:r>
              <a:rPr lang="en-US" dirty="0"/>
              <a:t>;</a:t>
            </a:r>
          </a:p>
          <a:p>
            <a:r>
              <a:rPr lang="en-US" dirty="0"/>
              <a:t>      if (</a:t>
            </a:r>
            <a:r>
              <a:rPr lang="en-US" dirty="0" err="1"/>
              <a:t>ledState</a:t>
            </a:r>
            <a:r>
              <a:rPr lang="en-US" dirty="0"/>
              <a:t> == LOW)</a:t>
            </a:r>
          </a:p>
          <a:p>
            <a:r>
              <a:rPr lang="en-US" dirty="0"/>
              <a:t>      </a:t>
            </a:r>
            <a:r>
              <a:rPr lang="en-US" dirty="0" err="1"/>
              <a:t>ledState</a:t>
            </a:r>
            <a:r>
              <a:rPr lang="en-US" dirty="0"/>
              <a:t> = HIGH;</a:t>
            </a:r>
          </a:p>
          <a:p>
            <a:r>
              <a:rPr lang="en-US" dirty="0"/>
              <a:t>      else</a:t>
            </a:r>
          </a:p>
          <a:p>
            <a:r>
              <a:rPr lang="en-US" dirty="0"/>
              <a:t>      </a:t>
            </a:r>
            <a:r>
              <a:rPr lang="en-US" dirty="0" err="1"/>
              <a:t>ledState</a:t>
            </a:r>
            <a:r>
              <a:rPr lang="en-US" dirty="0"/>
              <a:t> = LOW;</a:t>
            </a:r>
          </a:p>
          <a:p>
            <a:r>
              <a:rPr lang="en-US" dirty="0"/>
              <a:t>      </a:t>
            </a:r>
            <a:r>
              <a:rPr lang="en-US" dirty="0" err="1"/>
              <a:t>digitalWrite</a:t>
            </a:r>
            <a:r>
              <a:rPr lang="en-US" dirty="0"/>
              <a:t>(</a:t>
            </a:r>
            <a:r>
              <a:rPr lang="en-US" dirty="0" err="1"/>
              <a:t>ledPin</a:t>
            </a:r>
            <a:r>
              <a:rPr lang="en-US" dirty="0"/>
              <a:t>, </a:t>
            </a:r>
            <a:r>
              <a:rPr lang="en-US" dirty="0" err="1"/>
              <a:t>ledState</a:t>
            </a:r>
            <a:r>
              <a:rPr lang="en-US" dirty="0"/>
              <a:t>);</a:t>
            </a:r>
          </a:p>
          <a:p>
            <a:r>
              <a:rPr lang="en-US" dirty="0"/>
              <a:t>    }</a:t>
            </a:r>
          </a:p>
          <a:p>
            <a:r>
              <a:rPr lang="en-US" dirty="0"/>
              <a:t>  }</a:t>
            </a:r>
          </a:p>
        </p:txBody>
      </p:sp>
      <p:sp>
        <p:nvSpPr>
          <p:cNvPr id="6" name="TextBox 5"/>
          <p:cNvSpPr txBox="1"/>
          <p:nvPr/>
        </p:nvSpPr>
        <p:spPr>
          <a:xfrm>
            <a:off x="4495800" y="1066800"/>
            <a:ext cx="4419600" cy="5047535"/>
          </a:xfrm>
          <a:prstGeom prst="rect">
            <a:avLst/>
          </a:prstGeom>
          <a:noFill/>
        </p:spPr>
        <p:txBody>
          <a:bodyPr wrap="square" rtlCol="0">
            <a:spAutoFit/>
          </a:bodyPr>
          <a:lstStyle/>
          <a:p>
            <a:r>
              <a:rPr lang="en-US" dirty="0" smtClean="0"/>
              <a:t>Code that write into the chip:</a:t>
            </a:r>
          </a:p>
          <a:p>
            <a:endParaRPr lang="en-US" sz="1000" dirty="0" smtClean="0"/>
          </a:p>
          <a:p>
            <a:r>
              <a:rPr lang="en-US" sz="1400" dirty="0"/>
              <a:t> TCNT1 =0;</a:t>
            </a:r>
          </a:p>
          <a:p>
            <a:r>
              <a:rPr lang="en-US" sz="1400" dirty="0"/>
              <a:t>  while (</a:t>
            </a:r>
            <a:r>
              <a:rPr lang="en-US" sz="1400" dirty="0" err="1"/>
              <a:t>LED_flag</a:t>
            </a:r>
            <a:r>
              <a:rPr lang="en-US" sz="1400" dirty="0"/>
              <a:t> ==0)  //LED dark</a:t>
            </a:r>
          </a:p>
          <a:p>
            <a:r>
              <a:rPr lang="en-US" sz="1400" dirty="0"/>
              <a:t>  {</a:t>
            </a:r>
          </a:p>
          <a:p>
            <a:r>
              <a:rPr lang="en-US" sz="1400" dirty="0"/>
              <a:t>    if (TCNT1 &gt;= 33332)  //counting</a:t>
            </a:r>
          </a:p>
          <a:p>
            <a:r>
              <a:rPr lang="en-US" sz="1400" dirty="0"/>
              <a:t>    {</a:t>
            </a:r>
          </a:p>
          <a:p>
            <a:r>
              <a:rPr lang="en-US" sz="1400" dirty="0"/>
              <a:t>      PORTB |= (1&lt;&lt;5);  //LED light up</a:t>
            </a:r>
          </a:p>
          <a:p>
            <a:r>
              <a:rPr lang="en-US" sz="1400" dirty="0"/>
              <a:t>      TCNT1 = 0;  //Reset timer value</a:t>
            </a:r>
          </a:p>
          <a:p>
            <a:r>
              <a:rPr lang="en-US" sz="1400" dirty="0"/>
              <a:t>      </a:t>
            </a:r>
            <a:r>
              <a:rPr lang="en-US" sz="1400" dirty="0" err="1"/>
              <a:t>LED_flag</a:t>
            </a:r>
            <a:r>
              <a:rPr lang="en-US" sz="1400" dirty="0"/>
              <a:t> = 1;  </a:t>
            </a:r>
          </a:p>
          <a:p>
            <a:r>
              <a:rPr lang="en-US" sz="1400" dirty="0"/>
              <a:t>    }</a:t>
            </a:r>
          </a:p>
          <a:p>
            <a:r>
              <a:rPr lang="en-US" sz="1400" dirty="0"/>
              <a:t>  }</a:t>
            </a:r>
          </a:p>
          <a:p>
            <a:r>
              <a:rPr lang="en-US" sz="1400" dirty="0"/>
              <a:t>  while (</a:t>
            </a:r>
            <a:r>
              <a:rPr lang="en-US" sz="1400" dirty="0" err="1"/>
              <a:t>LED_flag</a:t>
            </a:r>
            <a:r>
              <a:rPr lang="en-US" sz="1400" dirty="0"/>
              <a:t> == 1)  //LED light up</a:t>
            </a:r>
          </a:p>
          <a:p>
            <a:r>
              <a:rPr lang="en-US" sz="1400" dirty="0"/>
              <a:t>  {</a:t>
            </a:r>
          </a:p>
          <a:p>
            <a:r>
              <a:rPr lang="en-US" sz="1400" dirty="0"/>
              <a:t>    if (TCNT1 &gt;=20000 &amp; TCNT1 &lt; 20020)</a:t>
            </a:r>
          </a:p>
          <a:p>
            <a:r>
              <a:rPr lang="en-US" sz="1400" dirty="0"/>
              <a:t>    </a:t>
            </a:r>
            <a:r>
              <a:rPr lang="en-US" sz="1400" dirty="0" err="1"/>
              <a:t>normal_ave</a:t>
            </a:r>
            <a:r>
              <a:rPr lang="en-US" sz="1400" dirty="0"/>
              <a:t> = </a:t>
            </a:r>
            <a:r>
              <a:rPr lang="en-US" sz="1400" dirty="0" err="1"/>
              <a:t>adc_normal</a:t>
            </a:r>
            <a:r>
              <a:rPr lang="en-US" sz="1400" dirty="0"/>
              <a:t>();</a:t>
            </a:r>
          </a:p>
          <a:p>
            <a:r>
              <a:rPr lang="en-US" sz="1400" dirty="0"/>
              <a:t>    else if (TCNT1 &gt;= 33332)</a:t>
            </a:r>
          </a:p>
          <a:p>
            <a:r>
              <a:rPr lang="en-US" sz="1400" dirty="0"/>
              <a:t>    {</a:t>
            </a:r>
          </a:p>
          <a:p>
            <a:r>
              <a:rPr lang="en-US" sz="1400" dirty="0"/>
              <a:t>      PORTB &amp;= ~(1&lt;&lt;5);  //LED shut down</a:t>
            </a:r>
          </a:p>
          <a:p>
            <a:r>
              <a:rPr lang="en-US" sz="1400" dirty="0"/>
              <a:t> </a:t>
            </a:r>
            <a:r>
              <a:rPr lang="en-US" sz="1400" dirty="0" smtClean="0"/>
              <a:t>     </a:t>
            </a:r>
            <a:r>
              <a:rPr lang="en-US" sz="1400" dirty="0" err="1" smtClean="0"/>
              <a:t>LED_flag</a:t>
            </a:r>
            <a:r>
              <a:rPr lang="en-US" sz="1400" dirty="0" smtClean="0"/>
              <a:t> </a:t>
            </a:r>
            <a:r>
              <a:rPr lang="en-US" sz="1400" dirty="0"/>
              <a:t>=0;</a:t>
            </a:r>
          </a:p>
          <a:p>
            <a:r>
              <a:rPr lang="en-US" sz="1400" dirty="0"/>
              <a:t>      TCNT1 = 0;  //reset timer value</a:t>
            </a:r>
          </a:p>
          <a:p>
            <a:r>
              <a:rPr lang="en-US" sz="1400" dirty="0" smtClean="0"/>
              <a:t>}</a:t>
            </a:r>
            <a:endParaRPr lang="en-US" sz="1400" dirty="0"/>
          </a:p>
          <a:p>
            <a:r>
              <a:rPr lang="en-US" sz="1400" dirty="0"/>
              <a:t>  </a:t>
            </a:r>
            <a:r>
              <a:rPr lang="en-US" sz="1400" dirty="0" smtClean="0"/>
              <a:t>}</a:t>
            </a:r>
            <a:endParaRPr lang="en-US" sz="1400" dirty="0"/>
          </a:p>
        </p:txBody>
      </p:sp>
    </p:spTree>
    <p:extLst>
      <p:ext uri="{BB962C8B-B14F-4D97-AF65-F5344CB8AC3E}">
        <p14:creationId xmlns:p14="http://schemas.microsoft.com/office/powerpoint/2010/main" val="1040919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Design Development</a:t>
            </a:r>
            <a:endParaRPr lang="en-US" dirty="0"/>
          </a:p>
        </p:txBody>
      </p:sp>
      <p:sp>
        <p:nvSpPr>
          <p:cNvPr id="7" name="TextBox 6"/>
          <p:cNvSpPr txBox="1"/>
          <p:nvPr/>
        </p:nvSpPr>
        <p:spPr>
          <a:xfrm>
            <a:off x="685800" y="1219200"/>
            <a:ext cx="6096000" cy="523220"/>
          </a:xfrm>
          <a:prstGeom prst="rect">
            <a:avLst/>
          </a:prstGeom>
          <a:noFill/>
        </p:spPr>
        <p:txBody>
          <a:bodyPr wrap="square" rtlCol="0">
            <a:spAutoFit/>
          </a:bodyPr>
          <a:lstStyle/>
          <a:p>
            <a:r>
              <a:rPr lang="en-US" sz="2800" dirty="0" smtClean="0"/>
              <a:t>Data Display </a:t>
            </a:r>
            <a:r>
              <a:rPr lang="en-US" dirty="0" err="1" smtClean="0"/>
              <a:t>Arduino</a:t>
            </a:r>
            <a:r>
              <a:rPr lang="en-US" dirty="0" smtClean="0"/>
              <a:t> built-in LCD library</a:t>
            </a:r>
            <a:endParaRPr lang="en-US" sz="2800" dirty="0"/>
          </a:p>
        </p:txBody>
      </p:sp>
      <p:pic>
        <p:nvPicPr>
          <p:cNvPr id="4" name="Picture 3" descr="Screen Shot 2014-05-06 at 6.24.3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752600"/>
            <a:ext cx="5638800" cy="4255598"/>
          </a:xfrm>
          <a:prstGeom prst="rect">
            <a:avLst/>
          </a:prstGeom>
        </p:spPr>
      </p:pic>
      <p:sp>
        <p:nvSpPr>
          <p:cNvPr id="3" name="TextBox 2"/>
          <p:cNvSpPr txBox="1"/>
          <p:nvPr/>
        </p:nvSpPr>
        <p:spPr>
          <a:xfrm>
            <a:off x="6705600" y="3200400"/>
            <a:ext cx="1828800" cy="523220"/>
          </a:xfrm>
          <a:prstGeom prst="rect">
            <a:avLst/>
          </a:prstGeom>
          <a:noFill/>
        </p:spPr>
        <p:txBody>
          <a:bodyPr wrap="square" rtlCol="0">
            <a:spAutoFit/>
          </a:bodyPr>
          <a:lstStyle/>
          <a:p>
            <a:r>
              <a:rPr lang="en-US" sz="2800" dirty="0" err="1">
                <a:solidFill>
                  <a:srgbClr val="FF0000"/>
                </a:solidFill>
              </a:rPr>
              <a:t>lcd.print</a:t>
            </a:r>
            <a:r>
              <a:rPr lang="en-US" sz="2800" dirty="0" smtClean="0">
                <a:solidFill>
                  <a:srgbClr val="FF0000"/>
                </a:solidFill>
              </a:rPr>
              <a:t>()</a:t>
            </a:r>
            <a:r>
              <a:rPr lang="en-US" sz="2800" dirty="0">
                <a:solidFill>
                  <a:srgbClr val="FF0000"/>
                </a:solidFill>
              </a:rPr>
              <a:t>;</a:t>
            </a:r>
          </a:p>
        </p:txBody>
      </p:sp>
    </p:spTree>
    <p:extLst>
      <p:ext uri="{BB962C8B-B14F-4D97-AF65-F5344CB8AC3E}">
        <p14:creationId xmlns:p14="http://schemas.microsoft.com/office/powerpoint/2010/main" val="2290762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altLang="en-US" dirty="0" smtClean="0"/>
              <a:t>Objectives</a:t>
            </a:r>
          </a:p>
        </p:txBody>
      </p:sp>
      <p:sp>
        <p:nvSpPr>
          <p:cNvPr id="6147" name="Content Placeholder 2"/>
          <p:cNvSpPr>
            <a:spLocks noGrp="1"/>
          </p:cNvSpPr>
          <p:nvPr>
            <p:ph idx="1"/>
          </p:nvPr>
        </p:nvSpPr>
        <p:spPr>
          <a:xfrm>
            <a:off x="685800" y="1524000"/>
            <a:ext cx="7620000" cy="2209800"/>
          </a:xfrm>
        </p:spPr>
        <p:txBody>
          <a:bodyPr/>
          <a:lstStyle/>
          <a:p>
            <a:pPr marL="0" indent="0">
              <a:buNone/>
            </a:pPr>
            <a:r>
              <a:rPr lang="en-US" altLang="en-US" i="1" dirty="0" smtClean="0"/>
              <a:t>To develop a system function in measuring the concentration of substance based on Ruthenium-oxygen quenching.</a:t>
            </a:r>
          </a:p>
        </p:txBody>
      </p:sp>
      <p:pic>
        <p:nvPicPr>
          <p:cNvPr id="2" name="Picture 1" descr="Screen Shot 2014-09-30 at 10.29.4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3276600"/>
            <a:ext cx="6019800" cy="2609265"/>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Design Development</a:t>
            </a:r>
            <a:endParaRPr lang="en-US" dirty="0"/>
          </a:p>
        </p:txBody>
      </p:sp>
      <p:pic>
        <p:nvPicPr>
          <p:cNvPr id="6" name="Picture 5" descr="Screen Shot 2014-05-06 at 6.58.2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219200"/>
            <a:ext cx="5630061" cy="4495800"/>
          </a:xfrm>
          <a:prstGeom prst="rect">
            <a:avLst/>
          </a:prstGeom>
        </p:spPr>
      </p:pic>
    </p:spTree>
    <p:extLst>
      <p:ext uri="{BB962C8B-B14F-4D97-AF65-F5344CB8AC3E}">
        <p14:creationId xmlns:p14="http://schemas.microsoft.com/office/powerpoint/2010/main" val="155499568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of Concept</a:t>
            </a:r>
            <a:endParaRPr lang="en-US" dirty="0"/>
          </a:p>
        </p:txBody>
      </p:sp>
      <p:pic>
        <p:nvPicPr>
          <p:cNvPr id="11" name="Picture 10" descr="Macintosh HD:Users:Dy:Desktop:Screen Shot 2014-05-06 at 9.24.55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5399" y="1219200"/>
            <a:ext cx="5986617" cy="4419600"/>
          </a:xfrm>
          <a:prstGeom prst="rect">
            <a:avLst/>
          </a:prstGeom>
          <a:noFill/>
          <a:ln>
            <a:noFill/>
          </a:ln>
        </p:spPr>
      </p:pic>
    </p:spTree>
    <p:extLst>
      <p:ext uri="{BB962C8B-B14F-4D97-AF65-F5344CB8AC3E}">
        <p14:creationId xmlns:p14="http://schemas.microsoft.com/office/powerpoint/2010/main" val="217519120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of Concept</a:t>
            </a:r>
            <a:endParaRPr lang="en-US" dirty="0"/>
          </a:p>
        </p:txBody>
      </p:sp>
      <p:grpSp>
        <p:nvGrpSpPr>
          <p:cNvPr id="14" name="Group 13"/>
          <p:cNvGrpSpPr/>
          <p:nvPr/>
        </p:nvGrpSpPr>
        <p:grpSpPr>
          <a:xfrm>
            <a:off x="457200" y="3395008"/>
            <a:ext cx="8229600" cy="3081992"/>
            <a:chOff x="457200" y="1143000"/>
            <a:chExt cx="8229600" cy="3081992"/>
          </a:xfrm>
        </p:grpSpPr>
        <p:grpSp>
          <p:nvGrpSpPr>
            <p:cNvPr id="7" name="Group 6"/>
            <p:cNvGrpSpPr/>
            <p:nvPr/>
          </p:nvGrpSpPr>
          <p:grpSpPr>
            <a:xfrm>
              <a:off x="457200" y="1143000"/>
              <a:ext cx="2133600" cy="3081992"/>
              <a:chOff x="533400" y="1143000"/>
              <a:chExt cx="2133600" cy="3081992"/>
            </a:xfrm>
          </p:grpSpPr>
          <p:sp>
            <p:nvSpPr>
              <p:cNvPr id="5" name="TextBox 4"/>
              <p:cNvSpPr txBox="1"/>
              <p:nvPr/>
            </p:nvSpPr>
            <p:spPr>
              <a:xfrm>
                <a:off x="533400" y="1143000"/>
                <a:ext cx="2133600" cy="707886"/>
              </a:xfrm>
              <a:prstGeom prst="rect">
                <a:avLst/>
              </a:prstGeom>
              <a:noFill/>
            </p:spPr>
            <p:txBody>
              <a:bodyPr wrap="square" rtlCol="0">
                <a:spAutoFit/>
              </a:bodyPr>
              <a:lstStyle/>
              <a:p>
                <a:r>
                  <a:rPr lang="en-US" sz="2000" dirty="0" smtClean="0"/>
                  <a:t>Student t-test b/w group 1&amp;2</a:t>
                </a:r>
                <a:endParaRPr lang="en-US" sz="2000" dirty="0"/>
              </a:p>
            </p:txBody>
          </p:sp>
          <p:sp>
            <p:nvSpPr>
              <p:cNvPr id="6" name="TextBox 5"/>
              <p:cNvSpPr txBox="1"/>
              <p:nvPr/>
            </p:nvSpPr>
            <p:spPr>
              <a:xfrm>
                <a:off x="609600" y="2286000"/>
                <a:ext cx="1981200" cy="1938992"/>
              </a:xfrm>
              <a:prstGeom prst="rect">
                <a:avLst/>
              </a:prstGeom>
              <a:noFill/>
            </p:spPr>
            <p:txBody>
              <a:bodyPr wrap="square" rtlCol="0">
                <a:spAutoFit/>
              </a:bodyPr>
              <a:lstStyle/>
              <a:p>
                <a:r>
                  <a:rPr lang="en-US" sz="2000" dirty="0" smtClean="0"/>
                  <a:t>t=-65.7</a:t>
                </a:r>
              </a:p>
              <a:p>
                <a:r>
                  <a:rPr lang="en-US" sz="2000" dirty="0" err="1" smtClean="0"/>
                  <a:t>Std</a:t>
                </a:r>
                <a:r>
                  <a:rPr lang="en-US" sz="2000" dirty="0" smtClean="0"/>
                  <a:t>=0.0122</a:t>
                </a:r>
              </a:p>
              <a:p>
                <a:r>
                  <a:rPr lang="en-US" sz="2000" dirty="0" smtClean="0"/>
                  <a:t>The probability of they’re paired is 0.000</a:t>
                </a:r>
              </a:p>
              <a:p>
                <a:endParaRPr lang="en-US" sz="2000" dirty="0"/>
              </a:p>
            </p:txBody>
          </p:sp>
        </p:grpSp>
        <p:grpSp>
          <p:nvGrpSpPr>
            <p:cNvPr id="8" name="Group 7"/>
            <p:cNvGrpSpPr/>
            <p:nvPr/>
          </p:nvGrpSpPr>
          <p:grpSpPr>
            <a:xfrm>
              <a:off x="3505200" y="1143000"/>
              <a:ext cx="2133600" cy="3081992"/>
              <a:chOff x="533400" y="1143000"/>
              <a:chExt cx="2133600" cy="3081992"/>
            </a:xfrm>
          </p:grpSpPr>
          <p:sp>
            <p:nvSpPr>
              <p:cNvPr id="9" name="TextBox 8"/>
              <p:cNvSpPr txBox="1"/>
              <p:nvPr/>
            </p:nvSpPr>
            <p:spPr>
              <a:xfrm>
                <a:off x="533400" y="1143000"/>
                <a:ext cx="2133600" cy="707886"/>
              </a:xfrm>
              <a:prstGeom prst="rect">
                <a:avLst/>
              </a:prstGeom>
              <a:noFill/>
            </p:spPr>
            <p:txBody>
              <a:bodyPr wrap="square" rtlCol="0">
                <a:spAutoFit/>
              </a:bodyPr>
              <a:lstStyle/>
              <a:p>
                <a:r>
                  <a:rPr lang="en-US" sz="2000" dirty="0" smtClean="0"/>
                  <a:t>Student t-test b/w group 1&amp;3</a:t>
                </a:r>
                <a:endParaRPr lang="en-US" sz="2000" dirty="0"/>
              </a:p>
            </p:txBody>
          </p:sp>
          <p:sp>
            <p:nvSpPr>
              <p:cNvPr id="10" name="TextBox 9"/>
              <p:cNvSpPr txBox="1"/>
              <p:nvPr/>
            </p:nvSpPr>
            <p:spPr>
              <a:xfrm>
                <a:off x="609600" y="2286000"/>
                <a:ext cx="1981200" cy="1938992"/>
              </a:xfrm>
              <a:prstGeom prst="rect">
                <a:avLst/>
              </a:prstGeom>
              <a:noFill/>
            </p:spPr>
            <p:txBody>
              <a:bodyPr wrap="square" rtlCol="0">
                <a:spAutoFit/>
              </a:bodyPr>
              <a:lstStyle/>
              <a:p>
                <a:r>
                  <a:rPr lang="en-US" sz="2000" dirty="0" smtClean="0"/>
                  <a:t>t=-122</a:t>
                </a:r>
              </a:p>
              <a:p>
                <a:r>
                  <a:rPr lang="en-US" sz="2000" dirty="0" err="1" smtClean="0"/>
                  <a:t>Std</a:t>
                </a:r>
                <a:r>
                  <a:rPr lang="en-US" sz="2000" dirty="0" smtClean="0"/>
                  <a:t>=0.0137</a:t>
                </a:r>
              </a:p>
              <a:p>
                <a:r>
                  <a:rPr lang="en-US" sz="2000" dirty="0" smtClean="0"/>
                  <a:t>The probability of they’re paired is 0.000</a:t>
                </a:r>
              </a:p>
              <a:p>
                <a:endParaRPr lang="en-US" sz="2000" dirty="0"/>
              </a:p>
            </p:txBody>
          </p:sp>
        </p:grpSp>
        <p:grpSp>
          <p:nvGrpSpPr>
            <p:cNvPr id="11" name="Group 10"/>
            <p:cNvGrpSpPr/>
            <p:nvPr/>
          </p:nvGrpSpPr>
          <p:grpSpPr>
            <a:xfrm>
              <a:off x="6553200" y="1143000"/>
              <a:ext cx="2133600" cy="3081992"/>
              <a:chOff x="533400" y="1143000"/>
              <a:chExt cx="2133600" cy="3081992"/>
            </a:xfrm>
          </p:grpSpPr>
          <p:sp>
            <p:nvSpPr>
              <p:cNvPr id="12" name="TextBox 11"/>
              <p:cNvSpPr txBox="1"/>
              <p:nvPr/>
            </p:nvSpPr>
            <p:spPr>
              <a:xfrm>
                <a:off x="533400" y="1143000"/>
                <a:ext cx="2133600" cy="707886"/>
              </a:xfrm>
              <a:prstGeom prst="rect">
                <a:avLst/>
              </a:prstGeom>
              <a:noFill/>
            </p:spPr>
            <p:txBody>
              <a:bodyPr wrap="square" rtlCol="0">
                <a:spAutoFit/>
              </a:bodyPr>
              <a:lstStyle/>
              <a:p>
                <a:r>
                  <a:rPr lang="en-US" sz="2000" dirty="0" smtClean="0"/>
                  <a:t>Student t-test b/w group 2&amp;3</a:t>
                </a:r>
                <a:endParaRPr lang="en-US" sz="2000" dirty="0"/>
              </a:p>
            </p:txBody>
          </p:sp>
          <p:sp>
            <p:nvSpPr>
              <p:cNvPr id="13" name="TextBox 12"/>
              <p:cNvSpPr txBox="1"/>
              <p:nvPr/>
            </p:nvSpPr>
            <p:spPr>
              <a:xfrm>
                <a:off x="609600" y="2286000"/>
                <a:ext cx="1981200" cy="1938992"/>
              </a:xfrm>
              <a:prstGeom prst="rect">
                <a:avLst/>
              </a:prstGeom>
              <a:noFill/>
            </p:spPr>
            <p:txBody>
              <a:bodyPr wrap="square" rtlCol="0">
                <a:spAutoFit/>
              </a:bodyPr>
              <a:lstStyle/>
              <a:p>
                <a:r>
                  <a:rPr lang="en-US" sz="2000" dirty="0" smtClean="0"/>
                  <a:t>t=-84.9</a:t>
                </a:r>
              </a:p>
              <a:p>
                <a:r>
                  <a:rPr lang="en-US" sz="2000" dirty="0" err="1" smtClean="0"/>
                  <a:t>Std</a:t>
                </a:r>
                <a:r>
                  <a:rPr lang="en-US" sz="2000" dirty="0" smtClean="0"/>
                  <a:t>=0.0102</a:t>
                </a:r>
              </a:p>
              <a:p>
                <a:r>
                  <a:rPr lang="en-US" sz="2000" dirty="0" smtClean="0"/>
                  <a:t>The probability of they’re paired is 0.000</a:t>
                </a:r>
              </a:p>
              <a:p>
                <a:endParaRPr lang="en-US" sz="2000" dirty="0"/>
              </a:p>
            </p:txBody>
          </p:sp>
        </p:grpSp>
      </p:grpSp>
      <p:pic>
        <p:nvPicPr>
          <p:cNvPr id="15" name="Picture 14" descr="Screen Shot 2014-09-30 at 10.55.2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1143000"/>
            <a:ext cx="4724400" cy="2246417"/>
          </a:xfrm>
          <a:prstGeom prst="rect">
            <a:avLst/>
          </a:prstGeom>
        </p:spPr>
      </p:pic>
    </p:spTree>
    <p:extLst>
      <p:ext uri="{BB962C8B-B14F-4D97-AF65-F5344CB8AC3E}">
        <p14:creationId xmlns:p14="http://schemas.microsoft.com/office/powerpoint/2010/main" val="268272371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of Concept</a:t>
            </a:r>
            <a:endParaRPr lang="en-US" dirty="0"/>
          </a:p>
        </p:txBody>
      </p:sp>
      <p:pic>
        <p:nvPicPr>
          <p:cNvPr id="3" name="Picture 2" descr="Screen Shot 2014-05-06 at 1.11.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900" y="1905000"/>
            <a:ext cx="5041900" cy="1257300"/>
          </a:xfrm>
          <a:prstGeom prst="rect">
            <a:avLst/>
          </a:prstGeom>
        </p:spPr>
      </p:pic>
      <p:sp>
        <p:nvSpPr>
          <p:cNvPr id="4" name="TextBox 3"/>
          <p:cNvSpPr txBox="1"/>
          <p:nvPr/>
        </p:nvSpPr>
        <p:spPr>
          <a:xfrm>
            <a:off x="1066800" y="3886200"/>
            <a:ext cx="6477000" cy="1200329"/>
          </a:xfrm>
          <a:prstGeom prst="rect">
            <a:avLst/>
          </a:prstGeom>
          <a:noFill/>
        </p:spPr>
        <p:txBody>
          <a:bodyPr wrap="square" rtlCol="0">
            <a:spAutoFit/>
          </a:bodyPr>
          <a:lstStyle/>
          <a:p>
            <a:pPr marL="285750" indent="-285750">
              <a:buFont typeface="Arial"/>
              <a:buChar char="•"/>
            </a:pPr>
            <a:r>
              <a:rPr lang="en-US" dirty="0" smtClean="0"/>
              <a:t>Prove the one-to-one relationship between decay-time and capacitance</a:t>
            </a:r>
          </a:p>
          <a:p>
            <a:pPr marL="285750" indent="-285750">
              <a:buFont typeface="Arial"/>
              <a:buChar char="•"/>
            </a:pPr>
            <a:r>
              <a:rPr lang="en-US" dirty="0" smtClean="0"/>
              <a:t>Our microprocessor and algorithm is viable.</a:t>
            </a:r>
          </a:p>
          <a:p>
            <a:pPr marL="285750" indent="-285750">
              <a:buFont typeface="Arial"/>
              <a:buChar char="•"/>
            </a:pPr>
            <a:r>
              <a:rPr lang="en-US" dirty="0" smtClean="0"/>
              <a:t>Coefficient difference may due to capacitor error</a:t>
            </a:r>
            <a:endParaRPr lang="en-US" dirty="0"/>
          </a:p>
        </p:txBody>
      </p:sp>
    </p:spTree>
    <p:extLst>
      <p:ext uri="{BB962C8B-B14F-4D97-AF65-F5344CB8AC3E}">
        <p14:creationId xmlns:p14="http://schemas.microsoft.com/office/powerpoint/2010/main" val="381396742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of Concept</a:t>
            </a:r>
            <a:endParaRPr lang="en-US" dirty="0"/>
          </a:p>
        </p:txBody>
      </p:sp>
      <p:sp>
        <p:nvSpPr>
          <p:cNvPr id="4" name="TextBox 3"/>
          <p:cNvSpPr txBox="1"/>
          <p:nvPr/>
        </p:nvSpPr>
        <p:spPr>
          <a:xfrm>
            <a:off x="457200" y="4419600"/>
            <a:ext cx="6477000" cy="923330"/>
          </a:xfrm>
          <a:prstGeom prst="rect">
            <a:avLst/>
          </a:prstGeom>
          <a:noFill/>
        </p:spPr>
        <p:txBody>
          <a:bodyPr wrap="square" rtlCol="0">
            <a:spAutoFit/>
          </a:bodyPr>
          <a:lstStyle/>
          <a:p>
            <a:pPr marL="285750" indent="-285750">
              <a:buFont typeface="Arial"/>
              <a:buChar char="•"/>
            </a:pPr>
            <a:r>
              <a:rPr lang="en-US" dirty="0" smtClean="0"/>
              <a:t>Using Silica photodiode to test if algorism is viable</a:t>
            </a:r>
          </a:p>
          <a:p>
            <a:pPr marL="285750" indent="-285750">
              <a:buFont typeface="Arial"/>
              <a:buChar char="•"/>
            </a:pPr>
            <a:r>
              <a:rPr lang="en-US" dirty="0" smtClean="0"/>
              <a:t>Mean: 1.5211</a:t>
            </a:r>
          </a:p>
          <a:p>
            <a:pPr marL="285750" indent="-285750">
              <a:buFont typeface="Arial"/>
              <a:buChar char="•"/>
            </a:pPr>
            <a:r>
              <a:rPr lang="en-US" dirty="0" err="1" smtClean="0"/>
              <a:t>Std</a:t>
            </a:r>
            <a:r>
              <a:rPr lang="en-US" dirty="0" smtClean="0"/>
              <a:t>: 0.0137</a:t>
            </a:r>
            <a:endParaRPr lang="en-US" dirty="0"/>
          </a:p>
        </p:txBody>
      </p:sp>
      <p:pic>
        <p:nvPicPr>
          <p:cNvPr id="5" name="Picture 4" descr="Screen Shot 2014-09-30 at 12.04.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219200"/>
            <a:ext cx="8559800" cy="2921000"/>
          </a:xfrm>
          <a:prstGeom prst="rect">
            <a:avLst/>
          </a:prstGeom>
        </p:spPr>
      </p:pic>
      <p:pic>
        <p:nvPicPr>
          <p:cNvPr id="3" name="Picture 2" descr="Screen Shot 2014-12-13 at 5.18.1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0" y="4191000"/>
            <a:ext cx="1905000" cy="1735445"/>
          </a:xfrm>
          <a:prstGeom prst="rect">
            <a:avLst/>
          </a:prstGeom>
        </p:spPr>
      </p:pic>
    </p:spTree>
    <p:extLst>
      <p:ext uri="{BB962C8B-B14F-4D97-AF65-F5344CB8AC3E}">
        <p14:creationId xmlns:p14="http://schemas.microsoft.com/office/powerpoint/2010/main" val="249187229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1"/>
            <a:ext cx="8229600" cy="685800"/>
          </a:xfrm>
        </p:spPr>
        <p:txBody>
          <a:bodyPr/>
          <a:lstStyle/>
          <a:p>
            <a:r>
              <a:rPr lang="en-US" dirty="0" smtClean="0"/>
              <a:t>Phase 2</a:t>
            </a:r>
            <a:endParaRPr lang="en-US" dirty="0"/>
          </a:p>
        </p:txBody>
      </p:sp>
      <p:sp>
        <p:nvSpPr>
          <p:cNvPr id="8" name="Title 1"/>
          <p:cNvSpPr>
            <a:spLocks noGrp="1"/>
          </p:cNvSpPr>
          <p:nvPr>
            <p:ph type="title"/>
          </p:nvPr>
        </p:nvSpPr>
        <p:spPr>
          <a:xfrm>
            <a:off x="457200" y="76200"/>
            <a:ext cx="8229600" cy="914400"/>
          </a:xfrm>
        </p:spPr>
        <p:txBody>
          <a:bodyPr/>
          <a:lstStyle/>
          <a:p>
            <a:r>
              <a:rPr lang="en-US" altLang="en-US" dirty="0"/>
              <a:t>Design Development</a:t>
            </a:r>
            <a:endParaRPr lang="en-US" dirty="0"/>
          </a:p>
        </p:txBody>
      </p:sp>
      <p:sp>
        <p:nvSpPr>
          <p:cNvPr id="9" name="TextBox 8"/>
          <p:cNvSpPr txBox="1"/>
          <p:nvPr/>
        </p:nvSpPr>
        <p:spPr>
          <a:xfrm>
            <a:off x="304800" y="2362200"/>
            <a:ext cx="3962400" cy="1569660"/>
          </a:xfrm>
          <a:prstGeom prst="rect">
            <a:avLst/>
          </a:prstGeom>
          <a:noFill/>
        </p:spPr>
        <p:txBody>
          <a:bodyPr wrap="square" rtlCol="0">
            <a:spAutoFit/>
          </a:bodyPr>
          <a:lstStyle/>
          <a:p>
            <a:r>
              <a:rPr lang="en-US" sz="2400" dirty="0" smtClean="0"/>
              <a:t>Avalanche Photodiode</a:t>
            </a:r>
          </a:p>
          <a:p>
            <a:pPr marL="285750" indent="-285750">
              <a:buFont typeface="Arial"/>
              <a:buChar char="•"/>
            </a:pPr>
            <a:r>
              <a:rPr lang="en-US" dirty="0" smtClean="0"/>
              <a:t>Hamamatsu APD module</a:t>
            </a:r>
            <a:r>
              <a:rPr lang="en-US" dirty="0"/>
              <a:t> </a:t>
            </a:r>
            <a:r>
              <a:rPr lang="en-US" dirty="0" smtClean="0"/>
              <a:t>C12702 </a:t>
            </a:r>
          </a:p>
          <a:p>
            <a:pPr marL="285750" indent="-285750">
              <a:buFont typeface="Arial"/>
              <a:buChar char="•"/>
            </a:pPr>
            <a:r>
              <a:rPr lang="en-US" dirty="0" smtClean="0"/>
              <a:t>Short wave type</a:t>
            </a:r>
          </a:p>
          <a:p>
            <a:pPr marL="285750" indent="-285750">
              <a:buFont typeface="Arial"/>
              <a:buChar char="•"/>
            </a:pPr>
            <a:r>
              <a:rPr lang="en-US" dirty="0" smtClean="0"/>
              <a:t>Response time: &lt;1ns</a:t>
            </a:r>
          </a:p>
          <a:p>
            <a:pPr marL="285750" indent="-285750">
              <a:buFont typeface="Arial"/>
              <a:buChar char="•"/>
            </a:pPr>
            <a:endParaRPr lang="en-US" dirty="0" smtClean="0"/>
          </a:p>
        </p:txBody>
      </p:sp>
      <p:pic>
        <p:nvPicPr>
          <p:cNvPr id="10" name="Picture 9" descr="Screen Shot 2014-11-05 at 12.49.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400" y="1295400"/>
            <a:ext cx="4580164" cy="4343400"/>
          </a:xfrm>
          <a:prstGeom prst="rect">
            <a:avLst/>
          </a:prstGeom>
        </p:spPr>
      </p:pic>
    </p:spTree>
    <p:extLst>
      <p:ext uri="{BB962C8B-B14F-4D97-AF65-F5344CB8AC3E}">
        <p14:creationId xmlns:p14="http://schemas.microsoft.com/office/powerpoint/2010/main" val="31260653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altLang="en-US" dirty="0"/>
              <a:t>Design Development</a:t>
            </a:r>
            <a:endParaRPr lang="en-US" dirty="0"/>
          </a:p>
        </p:txBody>
      </p:sp>
      <p:pic>
        <p:nvPicPr>
          <p:cNvPr id="5" name="Picture 4" descr="WP_20140506_08_27_22_Pr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2514600"/>
            <a:ext cx="4605866" cy="2590800"/>
          </a:xfrm>
          <a:prstGeom prst="rect">
            <a:avLst/>
          </a:prstGeom>
        </p:spPr>
      </p:pic>
      <p:pic>
        <p:nvPicPr>
          <p:cNvPr id="6" name="Picture 5" descr="IMG_028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077" y="1905000"/>
            <a:ext cx="4368800" cy="3276600"/>
          </a:xfrm>
          <a:prstGeom prst="rect">
            <a:avLst/>
          </a:prstGeom>
        </p:spPr>
      </p:pic>
    </p:spTree>
    <p:extLst>
      <p:ext uri="{BB962C8B-B14F-4D97-AF65-F5344CB8AC3E}">
        <p14:creationId xmlns:p14="http://schemas.microsoft.com/office/powerpoint/2010/main" val="34694442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1"/>
            <a:ext cx="8229600" cy="609600"/>
          </a:xfrm>
        </p:spPr>
        <p:txBody>
          <a:bodyPr/>
          <a:lstStyle/>
          <a:p>
            <a:r>
              <a:rPr lang="en-US" dirty="0" smtClean="0"/>
              <a:t>False signal due to power consumption</a:t>
            </a:r>
            <a:endParaRPr lang="en-US" dirty="0"/>
          </a:p>
        </p:txBody>
      </p:sp>
      <p:sp>
        <p:nvSpPr>
          <p:cNvPr id="4" name="Title 1"/>
          <p:cNvSpPr>
            <a:spLocks noGrp="1"/>
          </p:cNvSpPr>
          <p:nvPr>
            <p:ph type="title"/>
          </p:nvPr>
        </p:nvSpPr>
        <p:spPr>
          <a:xfrm>
            <a:off x="457200" y="76200"/>
            <a:ext cx="8229600" cy="914400"/>
          </a:xfrm>
        </p:spPr>
        <p:txBody>
          <a:bodyPr/>
          <a:lstStyle/>
          <a:p>
            <a:r>
              <a:rPr lang="en-US" altLang="en-US" dirty="0"/>
              <a:t>Design Development</a:t>
            </a:r>
            <a:endParaRPr lang="en-US" dirty="0"/>
          </a:p>
        </p:txBody>
      </p:sp>
      <p:pic>
        <p:nvPicPr>
          <p:cNvPr id="5" name="Picture 4" descr="IMG_027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828800"/>
            <a:ext cx="5638800" cy="4229100"/>
          </a:xfrm>
          <a:prstGeom prst="rect">
            <a:avLst/>
          </a:prstGeom>
        </p:spPr>
      </p:pic>
      <p:sp>
        <p:nvSpPr>
          <p:cNvPr id="6" name="TextBox 5"/>
          <p:cNvSpPr txBox="1"/>
          <p:nvPr/>
        </p:nvSpPr>
        <p:spPr>
          <a:xfrm>
            <a:off x="6629400" y="2895600"/>
            <a:ext cx="2209800" cy="1754327"/>
          </a:xfrm>
          <a:prstGeom prst="rect">
            <a:avLst/>
          </a:prstGeom>
          <a:noFill/>
        </p:spPr>
        <p:txBody>
          <a:bodyPr wrap="square" rtlCol="0">
            <a:spAutoFit/>
          </a:bodyPr>
          <a:lstStyle/>
          <a:p>
            <a:r>
              <a:rPr lang="en-US" dirty="0" smtClean="0"/>
              <a:t>LED drawing too much power from power supply, the ADP was not powering up properly</a:t>
            </a:r>
            <a:endParaRPr lang="en-US" dirty="0"/>
          </a:p>
        </p:txBody>
      </p:sp>
    </p:spTree>
    <p:extLst>
      <p:ext uri="{BB962C8B-B14F-4D97-AF65-F5344CB8AC3E}">
        <p14:creationId xmlns:p14="http://schemas.microsoft.com/office/powerpoint/2010/main" val="13517710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1752600"/>
          </a:xfrm>
        </p:spPr>
        <p:txBody>
          <a:bodyPr/>
          <a:lstStyle/>
          <a:p>
            <a:pPr marL="0" indent="0">
              <a:buNone/>
            </a:pPr>
            <a:r>
              <a:rPr lang="en-US" dirty="0" smtClean="0"/>
              <a:t>3</a:t>
            </a:r>
            <a:r>
              <a:rPr lang="en-US" baseline="30000" dirty="0" smtClean="0"/>
              <a:t>rd</a:t>
            </a:r>
            <a:r>
              <a:rPr lang="en-US" dirty="0" smtClean="0"/>
              <a:t> limitation: APD will only give us peaks instead of square wave when we’re using 33Hz light pulse</a:t>
            </a:r>
            <a:endParaRPr lang="en-US" dirty="0"/>
          </a:p>
        </p:txBody>
      </p:sp>
      <p:sp>
        <p:nvSpPr>
          <p:cNvPr id="4" name="Title 1"/>
          <p:cNvSpPr>
            <a:spLocks noGrp="1"/>
          </p:cNvSpPr>
          <p:nvPr>
            <p:ph type="title"/>
          </p:nvPr>
        </p:nvSpPr>
        <p:spPr>
          <a:xfrm>
            <a:off x="457200" y="76200"/>
            <a:ext cx="8229600" cy="914400"/>
          </a:xfrm>
        </p:spPr>
        <p:txBody>
          <a:bodyPr/>
          <a:lstStyle/>
          <a:p>
            <a:r>
              <a:rPr lang="en-US" altLang="en-US" dirty="0"/>
              <a:t>Design Development</a:t>
            </a:r>
            <a:endParaRPr lang="en-US" dirty="0"/>
          </a:p>
        </p:txBody>
      </p:sp>
      <p:sp>
        <p:nvSpPr>
          <p:cNvPr id="2" name="TextBox 1"/>
          <p:cNvSpPr txBox="1"/>
          <p:nvPr/>
        </p:nvSpPr>
        <p:spPr>
          <a:xfrm>
            <a:off x="5562600" y="3124200"/>
            <a:ext cx="3505200" cy="1477328"/>
          </a:xfrm>
          <a:prstGeom prst="rect">
            <a:avLst/>
          </a:prstGeom>
          <a:noFill/>
        </p:spPr>
        <p:txBody>
          <a:bodyPr wrap="square" rtlCol="0">
            <a:spAutoFit/>
          </a:bodyPr>
          <a:lstStyle/>
          <a:p>
            <a:r>
              <a:rPr lang="en-US" dirty="0" smtClean="0"/>
              <a:t>APD has a 4KHz HPF inside its module, which can eliminate other light from environment, but at the same time eliminate our 33Hz signal too.</a:t>
            </a:r>
            <a:endParaRPr lang="en-US" dirty="0"/>
          </a:p>
        </p:txBody>
      </p:sp>
      <p:pic>
        <p:nvPicPr>
          <p:cNvPr id="8" name="Picture 7" descr="Screen Shot 2014-12-13 at 6.17.5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85" y="2514600"/>
            <a:ext cx="5389236" cy="3581400"/>
          </a:xfrm>
          <a:prstGeom prst="rect">
            <a:avLst/>
          </a:prstGeom>
        </p:spPr>
      </p:pic>
      <p:sp>
        <p:nvSpPr>
          <p:cNvPr id="9" name="TextBox 8"/>
          <p:cNvSpPr txBox="1"/>
          <p:nvPr/>
        </p:nvSpPr>
        <p:spPr>
          <a:xfrm>
            <a:off x="5562600" y="5867400"/>
            <a:ext cx="2362200" cy="246221"/>
          </a:xfrm>
          <a:prstGeom prst="rect">
            <a:avLst/>
          </a:prstGeom>
          <a:noFill/>
        </p:spPr>
        <p:txBody>
          <a:bodyPr wrap="square" rtlCol="0">
            <a:spAutoFit/>
          </a:bodyPr>
          <a:lstStyle/>
          <a:p>
            <a:r>
              <a:rPr lang="en-US" sz="1000" dirty="0" err="1" smtClean="0"/>
              <a:t>Matlab</a:t>
            </a:r>
            <a:r>
              <a:rPr lang="en-US" sz="1000" dirty="0" smtClean="0"/>
              <a:t> simulation 3</a:t>
            </a:r>
            <a:endParaRPr lang="en-US" sz="1000" dirty="0"/>
          </a:p>
        </p:txBody>
      </p:sp>
    </p:spTree>
    <p:extLst>
      <p:ext uri="{BB962C8B-B14F-4D97-AF65-F5344CB8AC3E}">
        <p14:creationId xmlns:p14="http://schemas.microsoft.com/office/powerpoint/2010/main" val="26438208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1752600"/>
          </a:xfrm>
        </p:spPr>
        <p:txBody>
          <a:bodyPr/>
          <a:lstStyle/>
          <a:p>
            <a:pPr marL="0" indent="0">
              <a:buNone/>
            </a:pPr>
            <a:r>
              <a:rPr lang="en-US" dirty="0" smtClean="0"/>
              <a:t>3</a:t>
            </a:r>
            <a:r>
              <a:rPr lang="en-US" baseline="30000" dirty="0" smtClean="0"/>
              <a:t>rd</a:t>
            </a:r>
            <a:r>
              <a:rPr lang="en-US" dirty="0" smtClean="0"/>
              <a:t> limitation: APD will only give us peaks instead of square wave when we’re using 33Hz light pulse</a:t>
            </a:r>
            <a:endParaRPr lang="en-US" dirty="0"/>
          </a:p>
        </p:txBody>
      </p:sp>
      <p:sp>
        <p:nvSpPr>
          <p:cNvPr id="4" name="Title 1"/>
          <p:cNvSpPr>
            <a:spLocks noGrp="1"/>
          </p:cNvSpPr>
          <p:nvPr>
            <p:ph type="title"/>
          </p:nvPr>
        </p:nvSpPr>
        <p:spPr>
          <a:xfrm>
            <a:off x="457200" y="76200"/>
            <a:ext cx="8229600" cy="914400"/>
          </a:xfrm>
        </p:spPr>
        <p:txBody>
          <a:bodyPr/>
          <a:lstStyle/>
          <a:p>
            <a:r>
              <a:rPr lang="en-US" altLang="en-US" dirty="0"/>
              <a:t>Design Development</a:t>
            </a:r>
            <a:endParaRPr lang="en-US" dirty="0"/>
          </a:p>
        </p:txBody>
      </p:sp>
      <p:pic>
        <p:nvPicPr>
          <p:cNvPr id="5" name="Picture 4" descr="Screen Shot 2014-12-13 at 6.20.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514600"/>
            <a:ext cx="4495800" cy="3600410"/>
          </a:xfrm>
          <a:prstGeom prst="rect">
            <a:avLst/>
          </a:prstGeom>
        </p:spPr>
      </p:pic>
      <p:pic>
        <p:nvPicPr>
          <p:cNvPr id="6" name="Picture 5" descr="Screen Shot 2014-12-13 at 6.21.5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 y="2514600"/>
            <a:ext cx="4629841" cy="3581400"/>
          </a:xfrm>
          <a:prstGeom prst="rect">
            <a:avLst/>
          </a:prstGeom>
        </p:spPr>
      </p:pic>
    </p:spTree>
    <p:extLst>
      <p:ext uri="{BB962C8B-B14F-4D97-AF65-F5344CB8AC3E}">
        <p14:creationId xmlns:p14="http://schemas.microsoft.com/office/powerpoint/2010/main" val="487523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229600" cy="5059363"/>
          </a:xfrm>
        </p:spPr>
        <p:txBody>
          <a:bodyPr/>
          <a:lstStyle/>
          <a:p>
            <a:endParaRPr lang="en-US" altLang="en-US" i="1" dirty="0" smtClean="0"/>
          </a:p>
          <a:p>
            <a:r>
              <a:rPr lang="en-US" altLang="en-US" i="1" dirty="0" smtClean="0"/>
              <a:t>Observation: biology-related labs</a:t>
            </a:r>
          </a:p>
          <a:p>
            <a:endParaRPr lang="en-US" altLang="en-US" i="1" dirty="0" smtClean="0"/>
          </a:p>
          <a:p>
            <a:r>
              <a:rPr lang="en-US" altLang="en-US" i="1" dirty="0" smtClean="0"/>
              <a:t>Problem: inefficient conventional concentration measurements; expensive devices.</a:t>
            </a:r>
          </a:p>
          <a:p>
            <a:endParaRPr lang="en-US" altLang="en-US" i="1" dirty="0" smtClean="0"/>
          </a:p>
          <a:p>
            <a:r>
              <a:rPr lang="en-US" altLang="en-US" i="1" dirty="0" smtClean="0"/>
              <a:t>Need: Fast, accurate, efficient, even portable concentration measurement</a:t>
            </a:r>
          </a:p>
          <a:p>
            <a:endParaRPr lang="en-US" dirty="0"/>
          </a:p>
        </p:txBody>
      </p:sp>
      <p:sp>
        <p:nvSpPr>
          <p:cNvPr id="4" name="Title 1"/>
          <p:cNvSpPr>
            <a:spLocks noGrp="1"/>
          </p:cNvSpPr>
          <p:nvPr>
            <p:ph type="title"/>
          </p:nvPr>
        </p:nvSpPr>
        <p:spPr/>
        <p:txBody>
          <a:bodyPr/>
          <a:lstStyle/>
          <a:p>
            <a:r>
              <a:rPr lang="en-US" altLang="en-US" dirty="0" smtClean="0"/>
              <a:t>Objectives</a:t>
            </a:r>
          </a:p>
        </p:txBody>
      </p:sp>
    </p:spTree>
    <p:extLst>
      <p:ext uri="{BB962C8B-B14F-4D97-AF65-F5344CB8AC3E}">
        <p14:creationId xmlns:p14="http://schemas.microsoft.com/office/powerpoint/2010/main" val="357185360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76200"/>
            <a:ext cx="8229600" cy="914400"/>
          </a:xfrm>
        </p:spPr>
        <p:txBody>
          <a:bodyPr/>
          <a:lstStyle/>
          <a:p>
            <a:r>
              <a:rPr lang="en-US" altLang="en-US" dirty="0"/>
              <a:t>Design Development</a:t>
            </a:r>
            <a:endParaRPr lang="en-US" dirty="0"/>
          </a:p>
        </p:txBody>
      </p:sp>
      <p:sp>
        <p:nvSpPr>
          <p:cNvPr id="5" name="Content Placeholder 2"/>
          <p:cNvSpPr>
            <a:spLocks noGrp="1"/>
          </p:cNvSpPr>
          <p:nvPr>
            <p:ph idx="1"/>
          </p:nvPr>
        </p:nvSpPr>
        <p:spPr>
          <a:xfrm>
            <a:off x="457200" y="1066800"/>
            <a:ext cx="8229600" cy="1752600"/>
          </a:xfrm>
        </p:spPr>
        <p:txBody>
          <a:bodyPr/>
          <a:lstStyle/>
          <a:p>
            <a:pPr marL="0" indent="0">
              <a:buNone/>
            </a:pPr>
            <a:r>
              <a:rPr lang="en-US" dirty="0" smtClean="0"/>
              <a:t>3</a:t>
            </a:r>
            <a:r>
              <a:rPr lang="en-US" baseline="30000" dirty="0" smtClean="0"/>
              <a:t>rd</a:t>
            </a:r>
            <a:r>
              <a:rPr lang="en-US" dirty="0" smtClean="0"/>
              <a:t> limitation: APD will only give us peaks instead of square wave when we’re using 33Hz light pulse</a:t>
            </a:r>
            <a:endParaRPr lang="en-US" dirty="0"/>
          </a:p>
        </p:txBody>
      </p:sp>
      <p:sp>
        <p:nvSpPr>
          <p:cNvPr id="8" name="TextBox 7"/>
          <p:cNvSpPr txBox="1"/>
          <p:nvPr/>
        </p:nvSpPr>
        <p:spPr>
          <a:xfrm>
            <a:off x="914400" y="2667000"/>
            <a:ext cx="7315200" cy="646331"/>
          </a:xfrm>
          <a:prstGeom prst="rect">
            <a:avLst/>
          </a:prstGeom>
          <a:noFill/>
        </p:spPr>
        <p:txBody>
          <a:bodyPr wrap="square" rtlCol="0">
            <a:spAutoFit/>
          </a:bodyPr>
          <a:lstStyle/>
          <a:p>
            <a:pPr marL="342900" indent="-342900">
              <a:buAutoNum type="arabicPeriod"/>
            </a:pPr>
            <a:r>
              <a:rPr lang="en-US" dirty="0" err="1" smtClean="0"/>
              <a:t>Arduino</a:t>
            </a:r>
            <a:r>
              <a:rPr lang="en-US" dirty="0" smtClean="0"/>
              <a:t> cannot measure negative voltage.</a:t>
            </a:r>
          </a:p>
          <a:p>
            <a:pPr marL="342900" indent="-342900">
              <a:buAutoNum type="arabicPeriod"/>
            </a:pPr>
            <a:r>
              <a:rPr lang="en-US" dirty="0" smtClean="0"/>
              <a:t>The relationship b/w decay signal and APD signal is obscure.</a:t>
            </a:r>
          </a:p>
        </p:txBody>
      </p:sp>
      <p:grpSp>
        <p:nvGrpSpPr>
          <p:cNvPr id="13" name="Group 12"/>
          <p:cNvGrpSpPr/>
          <p:nvPr/>
        </p:nvGrpSpPr>
        <p:grpSpPr>
          <a:xfrm>
            <a:off x="254000" y="3810000"/>
            <a:ext cx="8661400" cy="2133600"/>
            <a:chOff x="127000" y="3810000"/>
            <a:chExt cx="8661400" cy="2133600"/>
          </a:xfrm>
        </p:grpSpPr>
        <p:pic>
          <p:nvPicPr>
            <p:cNvPr id="10" name="Picture 9" descr="IMG_028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0" y="3810000"/>
              <a:ext cx="2844800" cy="2133600"/>
            </a:xfrm>
            <a:prstGeom prst="rect">
              <a:avLst/>
            </a:prstGeom>
          </p:spPr>
        </p:pic>
        <p:pic>
          <p:nvPicPr>
            <p:cNvPr id="11" name="Picture 10" descr="IMG_0277.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0" y="3810000"/>
              <a:ext cx="2844800" cy="2133600"/>
            </a:xfrm>
            <a:prstGeom prst="rect">
              <a:avLst/>
            </a:prstGeom>
          </p:spPr>
        </p:pic>
        <p:pic>
          <p:nvPicPr>
            <p:cNvPr id="12" name="Picture 11" descr="IMG_0278.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3600" y="3810000"/>
              <a:ext cx="2844800" cy="2133600"/>
            </a:xfrm>
            <a:prstGeom prst="rect">
              <a:avLst/>
            </a:prstGeom>
          </p:spPr>
        </p:pic>
      </p:grpSp>
      <p:sp>
        <p:nvSpPr>
          <p:cNvPr id="14" name="TextBox 13"/>
          <p:cNvSpPr txBox="1"/>
          <p:nvPr/>
        </p:nvSpPr>
        <p:spPr>
          <a:xfrm>
            <a:off x="1219200" y="3429000"/>
            <a:ext cx="762000" cy="381000"/>
          </a:xfrm>
          <a:prstGeom prst="rect">
            <a:avLst/>
          </a:prstGeom>
          <a:noFill/>
        </p:spPr>
        <p:txBody>
          <a:bodyPr wrap="square" rtlCol="0">
            <a:spAutoFit/>
          </a:bodyPr>
          <a:lstStyle/>
          <a:p>
            <a:r>
              <a:rPr lang="en-US" dirty="0" smtClean="0"/>
              <a:t>5KHz</a:t>
            </a:r>
            <a:endParaRPr lang="en-US" dirty="0"/>
          </a:p>
        </p:txBody>
      </p:sp>
      <p:sp>
        <p:nvSpPr>
          <p:cNvPr id="15" name="TextBox 14"/>
          <p:cNvSpPr txBox="1"/>
          <p:nvPr/>
        </p:nvSpPr>
        <p:spPr>
          <a:xfrm>
            <a:off x="4114800" y="3429000"/>
            <a:ext cx="1143000" cy="369332"/>
          </a:xfrm>
          <a:prstGeom prst="rect">
            <a:avLst/>
          </a:prstGeom>
          <a:noFill/>
        </p:spPr>
        <p:txBody>
          <a:bodyPr wrap="square" rtlCol="0">
            <a:spAutoFit/>
          </a:bodyPr>
          <a:lstStyle/>
          <a:p>
            <a:r>
              <a:rPr lang="en-US" dirty="0" smtClean="0"/>
              <a:t>354KHz</a:t>
            </a:r>
            <a:endParaRPr lang="en-US" dirty="0"/>
          </a:p>
        </p:txBody>
      </p:sp>
      <p:sp>
        <p:nvSpPr>
          <p:cNvPr id="16" name="TextBox 15"/>
          <p:cNvSpPr txBox="1"/>
          <p:nvPr/>
        </p:nvSpPr>
        <p:spPr>
          <a:xfrm>
            <a:off x="6934200" y="3429000"/>
            <a:ext cx="1143000" cy="369332"/>
          </a:xfrm>
          <a:prstGeom prst="rect">
            <a:avLst/>
          </a:prstGeom>
          <a:noFill/>
        </p:spPr>
        <p:txBody>
          <a:bodyPr wrap="square" rtlCol="0">
            <a:spAutoFit/>
          </a:bodyPr>
          <a:lstStyle/>
          <a:p>
            <a:r>
              <a:rPr lang="en-US" dirty="0" smtClean="0"/>
              <a:t>512KHz</a:t>
            </a:r>
            <a:endParaRPr lang="en-US" dirty="0"/>
          </a:p>
        </p:txBody>
      </p:sp>
    </p:spTree>
    <p:extLst>
      <p:ext uri="{BB962C8B-B14F-4D97-AF65-F5344CB8AC3E}">
        <p14:creationId xmlns:p14="http://schemas.microsoft.com/office/powerpoint/2010/main" val="20328816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76200"/>
            <a:ext cx="8229600" cy="914400"/>
          </a:xfrm>
        </p:spPr>
        <p:txBody>
          <a:bodyPr/>
          <a:lstStyle/>
          <a:p>
            <a:r>
              <a:rPr lang="en-US" altLang="en-US" dirty="0"/>
              <a:t>Design Development</a:t>
            </a:r>
            <a:endParaRPr lang="en-US" dirty="0"/>
          </a:p>
        </p:txBody>
      </p:sp>
      <p:sp>
        <p:nvSpPr>
          <p:cNvPr id="5" name="Content Placeholder 2"/>
          <p:cNvSpPr>
            <a:spLocks noGrp="1"/>
          </p:cNvSpPr>
          <p:nvPr>
            <p:ph idx="1"/>
          </p:nvPr>
        </p:nvSpPr>
        <p:spPr>
          <a:xfrm>
            <a:off x="457200" y="1066800"/>
            <a:ext cx="8229600" cy="685800"/>
          </a:xfrm>
        </p:spPr>
        <p:txBody>
          <a:bodyPr/>
          <a:lstStyle/>
          <a:p>
            <a:pPr marL="0" indent="0">
              <a:buNone/>
            </a:pPr>
            <a:r>
              <a:rPr lang="en-US" dirty="0" smtClean="0">
                <a:solidFill>
                  <a:srgbClr val="FF0000"/>
                </a:solidFill>
              </a:rPr>
              <a:t>New Design</a:t>
            </a:r>
            <a:endParaRPr lang="en-US" dirty="0">
              <a:solidFill>
                <a:srgbClr val="FF0000"/>
              </a:solidFill>
            </a:endParaRPr>
          </a:p>
        </p:txBody>
      </p:sp>
      <p:sp>
        <p:nvSpPr>
          <p:cNvPr id="2" name="TextBox 1"/>
          <p:cNvSpPr txBox="1"/>
          <p:nvPr/>
        </p:nvSpPr>
        <p:spPr>
          <a:xfrm>
            <a:off x="685800" y="1600200"/>
            <a:ext cx="2438400" cy="369332"/>
          </a:xfrm>
          <a:prstGeom prst="rect">
            <a:avLst/>
          </a:prstGeom>
          <a:noFill/>
        </p:spPr>
        <p:txBody>
          <a:bodyPr wrap="square" rtlCol="0">
            <a:spAutoFit/>
          </a:bodyPr>
          <a:lstStyle/>
          <a:p>
            <a:r>
              <a:rPr lang="en-US" dirty="0" smtClean="0"/>
              <a:t>100KHz light signal</a:t>
            </a:r>
            <a:endParaRPr lang="en-US" dirty="0"/>
          </a:p>
        </p:txBody>
      </p:sp>
      <p:pic>
        <p:nvPicPr>
          <p:cNvPr id="3" name="Picture 2" descr="Screen Shot 2014-12-14 at 10.08.0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00" y="1981200"/>
            <a:ext cx="6908800" cy="3911600"/>
          </a:xfrm>
          <a:prstGeom prst="rect">
            <a:avLst/>
          </a:prstGeom>
        </p:spPr>
      </p:pic>
      <p:sp>
        <p:nvSpPr>
          <p:cNvPr id="17" name="TextBox 16"/>
          <p:cNvSpPr txBox="1"/>
          <p:nvPr/>
        </p:nvSpPr>
        <p:spPr>
          <a:xfrm>
            <a:off x="7620000" y="5638800"/>
            <a:ext cx="1295400" cy="246221"/>
          </a:xfrm>
          <a:prstGeom prst="rect">
            <a:avLst/>
          </a:prstGeom>
          <a:noFill/>
        </p:spPr>
        <p:txBody>
          <a:bodyPr wrap="square" rtlCol="0">
            <a:spAutoFit/>
          </a:bodyPr>
          <a:lstStyle/>
          <a:p>
            <a:r>
              <a:rPr lang="en-US" sz="1000" dirty="0" err="1" smtClean="0"/>
              <a:t>Matlab</a:t>
            </a:r>
            <a:r>
              <a:rPr lang="en-US" sz="1000" dirty="0" smtClean="0"/>
              <a:t> simulation 4</a:t>
            </a:r>
            <a:endParaRPr lang="en-US" sz="1000" dirty="0"/>
          </a:p>
        </p:txBody>
      </p:sp>
    </p:spTree>
    <p:extLst>
      <p:ext uri="{BB962C8B-B14F-4D97-AF65-F5344CB8AC3E}">
        <p14:creationId xmlns:p14="http://schemas.microsoft.com/office/powerpoint/2010/main" val="25590808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76200"/>
            <a:ext cx="8229600" cy="914400"/>
          </a:xfrm>
        </p:spPr>
        <p:txBody>
          <a:bodyPr/>
          <a:lstStyle/>
          <a:p>
            <a:r>
              <a:rPr lang="en-US" altLang="en-US" dirty="0"/>
              <a:t>Design Development</a:t>
            </a:r>
            <a:endParaRPr lang="en-US" dirty="0"/>
          </a:p>
        </p:txBody>
      </p:sp>
      <p:sp>
        <p:nvSpPr>
          <p:cNvPr id="5" name="Content Placeholder 2"/>
          <p:cNvSpPr>
            <a:spLocks noGrp="1"/>
          </p:cNvSpPr>
          <p:nvPr>
            <p:ph idx="1"/>
          </p:nvPr>
        </p:nvSpPr>
        <p:spPr>
          <a:xfrm>
            <a:off x="457200" y="1066800"/>
            <a:ext cx="8229600" cy="685800"/>
          </a:xfrm>
        </p:spPr>
        <p:txBody>
          <a:bodyPr/>
          <a:lstStyle/>
          <a:p>
            <a:pPr marL="0" indent="0">
              <a:buNone/>
            </a:pPr>
            <a:r>
              <a:rPr lang="en-US" dirty="0" smtClean="0">
                <a:solidFill>
                  <a:srgbClr val="FF0000"/>
                </a:solidFill>
              </a:rPr>
              <a:t>New Design</a:t>
            </a:r>
            <a:endParaRPr lang="en-US" dirty="0">
              <a:solidFill>
                <a:srgbClr val="FF0000"/>
              </a:solidFill>
            </a:endParaRPr>
          </a:p>
        </p:txBody>
      </p:sp>
      <p:sp>
        <p:nvSpPr>
          <p:cNvPr id="2" name="TextBox 1"/>
          <p:cNvSpPr txBox="1"/>
          <p:nvPr/>
        </p:nvSpPr>
        <p:spPr>
          <a:xfrm>
            <a:off x="685800" y="1600200"/>
            <a:ext cx="2438400" cy="369332"/>
          </a:xfrm>
          <a:prstGeom prst="rect">
            <a:avLst/>
          </a:prstGeom>
          <a:noFill/>
        </p:spPr>
        <p:txBody>
          <a:bodyPr wrap="square" rtlCol="0">
            <a:spAutoFit/>
          </a:bodyPr>
          <a:lstStyle/>
          <a:p>
            <a:r>
              <a:rPr lang="en-US" dirty="0" smtClean="0"/>
              <a:t>100KHz light signal</a:t>
            </a:r>
            <a:endParaRPr lang="en-US" dirty="0"/>
          </a:p>
        </p:txBody>
      </p:sp>
      <p:sp>
        <p:nvSpPr>
          <p:cNvPr id="17" name="TextBox 16"/>
          <p:cNvSpPr txBox="1"/>
          <p:nvPr/>
        </p:nvSpPr>
        <p:spPr>
          <a:xfrm>
            <a:off x="7620000" y="5638800"/>
            <a:ext cx="1295400" cy="246221"/>
          </a:xfrm>
          <a:prstGeom prst="rect">
            <a:avLst/>
          </a:prstGeom>
          <a:noFill/>
        </p:spPr>
        <p:txBody>
          <a:bodyPr wrap="square" rtlCol="0">
            <a:spAutoFit/>
          </a:bodyPr>
          <a:lstStyle/>
          <a:p>
            <a:r>
              <a:rPr lang="en-US" sz="1000" dirty="0" err="1" smtClean="0"/>
              <a:t>Matlab</a:t>
            </a:r>
            <a:r>
              <a:rPr lang="en-US" sz="1000" dirty="0" smtClean="0"/>
              <a:t> simulation 5</a:t>
            </a:r>
            <a:endParaRPr lang="en-US" sz="1000" dirty="0"/>
          </a:p>
        </p:txBody>
      </p:sp>
      <p:pic>
        <p:nvPicPr>
          <p:cNvPr id="6" name="Picture 5" descr="Screen Shot 2014-12-14 at 10.10.0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2057400"/>
            <a:ext cx="6934200" cy="3759200"/>
          </a:xfrm>
          <a:prstGeom prst="rect">
            <a:avLst/>
          </a:prstGeom>
        </p:spPr>
      </p:pic>
    </p:spTree>
    <p:extLst>
      <p:ext uri="{BB962C8B-B14F-4D97-AF65-F5344CB8AC3E}">
        <p14:creationId xmlns:p14="http://schemas.microsoft.com/office/powerpoint/2010/main" val="3386747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76200"/>
            <a:ext cx="8229600" cy="914400"/>
          </a:xfrm>
        </p:spPr>
        <p:txBody>
          <a:bodyPr/>
          <a:lstStyle/>
          <a:p>
            <a:r>
              <a:rPr lang="en-US" altLang="en-US" dirty="0"/>
              <a:t>Design Development</a:t>
            </a:r>
            <a:endParaRPr lang="en-US" dirty="0"/>
          </a:p>
        </p:txBody>
      </p:sp>
      <p:sp>
        <p:nvSpPr>
          <p:cNvPr id="5" name="Content Placeholder 2"/>
          <p:cNvSpPr>
            <a:spLocks noGrp="1"/>
          </p:cNvSpPr>
          <p:nvPr>
            <p:ph idx="1"/>
          </p:nvPr>
        </p:nvSpPr>
        <p:spPr>
          <a:xfrm>
            <a:off x="457200" y="1066800"/>
            <a:ext cx="8229600" cy="685800"/>
          </a:xfrm>
        </p:spPr>
        <p:txBody>
          <a:bodyPr/>
          <a:lstStyle/>
          <a:p>
            <a:pPr marL="0" indent="0">
              <a:buNone/>
            </a:pPr>
            <a:r>
              <a:rPr lang="en-US" dirty="0" smtClean="0">
                <a:solidFill>
                  <a:srgbClr val="FF0000"/>
                </a:solidFill>
              </a:rPr>
              <a:t>New Design</a:t>
            </a:r>
            <a:endParaRPr lang="en-US" dirty="0">
              <a:solidFill>
                <a:srgbClr val="FF0000"/>
              </a:solidFill>
            </a:endParaRPr>
          </a:p>
        </p:txBody>
      </p:sp>
      <p:sp>
        <p:nvSpPr>
          <p:cNvPr id="2" name="TextBox 1"/>
          <p:cNvSpPr txBox="1"/>
          <p:nvPr/>
        </p:nvSpPr>
        <p:spPr>
          <a:xfrm>
            <a:off x="685800" y="1600200"/>
            <a:ext cx="2438400" cy="369332"/>
          </a:xfrm>
          <a:prstGeom prst="rect">
            <a:avLst/>
          </a:prstGeom>
          <a:noFill/>
        </p:spPr>
        <p:txBody>
          <a:bodyPr wrap="square" rtlCol="0">
            <a:spAutoFit/>
          </a:bodyPr>
          <a:lstStyle/>
          <a:p>
            <a:r>
              <a:rPr lang="en-US" dirty="0" smtClean="0"/>
              <a:t>100KHz light signal</a:t>
            </a:r>
            <a:endParaRPr lang="en-US" dirty="0"/>
          </a:p>
        </p:txBody>
      </p:sp>
      <p:sp>
        <p:nvSpPr>
          <p:cNvPr id="17" name="TextBox 16"/>
          <p:cNvSpPr txBox="1"/>
          <p:nvPr/>
        </p:nvSpPr>
        <p:spPr>
          <a:xfrm>
            <a:off x="7620000" y="5638800"/>
            <a:ext cx="1295400" cy="246221"/>
          </a:xfrm>
          <a:prstGeom prst="rect">
            <a:avLst/>
          </a:prstGeom>
          <a:noFill/>
        </p:spPr>
        <p:txBody>
          <a:bodyPr wrap="square" rtlCol="0">
            <a:spAutoFit/>
          </a:bodyPr>
          <a:lstStyle/>
          <a:p>
            <a:r>
              <a:rPr lang="en-US" sz="1000" dirty="0" err="1" smtClean="0"/>
              <a:t>Matlab</a:t>
            </a:r>
            <a:r>
              <a:rPr lang="en-US" sz="1000" dirty="0" smtClean="0"/>
              <a:t> simulation 6</a:t>
            </a:r>
            <a:endParaRPr lang="en-US" sz="1000" dirty="0"/>
          </a:p>
        </p:txBody>
      </p:sp>
      <p:pic>
        <p:nvPicPr>
          <p:cNvPr id="3" name="Picture 2" descr="Screen Shot 2014-12-14 at 10.19.3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2133600"/>
            <a:ext cx="7702138" cy="3276600"/>
          </a:xfrm>
          <a:prstGeom prst="rect">
            <a:avLst/>
          </a:prstGeom>
        </p:spPr>
      </p:pic>
    </p:spTree>
    <p:extLst>
      <p:ext uri="{BB962C8B-B14F-4D97-AF65-F5344CB8AC3E}">
        <p14:creationId xmlns:p14="http://schemas.microsoft.com/office/powerpoint/2010/main" val="8238319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76200"/>
            <a:ext cx="8229600" cy="914400"/>
          </a:xfrm>
        </p:spPr>
        <p:txBody>
          <a:bodyPr/>
          <a:lstStyle/>
          <a:p>
            <a:r>
              <a:rPr lang="en-US" altLang="en-US" dirty="0"/>
              <a:t>Design Development</a:t>
            </a:r>
            <a:endParaRPr lang="en-US" dirty="0"/>
          </a:p>
        </p:txBody>
      </p:sp>
      <p:sp>
        <p:nvSpPr>
          <p:cNvPr id="5" name="Content Placeholder 2"/>
          <p:cNvSpPr>
            <a:spLocks noGrp="1"/>
          </p:cNvSpPr>
          <p:nvPr>
            <p:ph idx="1"/>
          </p:nvPr>
        </p:nvSpPr>
        <p:spPr>
          <a:xfrm>
            <a:off x="457200" y="1066800"/>
            <a:ext cx="8229600" cy="685800"/>
          </a:xfrm>
        </p:spPr>
        <p:txBody>
          <a:bodyPr/>
          <a:lstStyle/>
          <a:p>
            <a:pPr marL="0" indent="0">
              <a:buNone/>
            </a:pPr>
            <a:r>
              <a:rPr lang="en-US" dirty="0" smtClean="0">
                <a:solidFill>
                  <a:srgbClr val="FF0000"/>
                </a:solidFill>
              </a:rPr>
              <a:t>New Design</a:t>
            </a:r>
            <a:endParaRPr lang="en-US" dirty="0">
              <a:solidFill>
                <a:srgbClr val="FF0000"/>
              </a:solidFill>
            </a:endParaRPr>
          </a:p>
        </p:txBody>
      </p:sp>
      <p:sp>
        <p:nvSpPr>
          <p:cNvPr id="2" name="TextBox 1"/>
          <p:cNvSpPr txBox="1"/>
          <p:nvPr/>
        </p:nvSpPr>
        <p:spPr>
          <a:xfrm>
            <a:off x="685800" y="1600200"/>
            <a:ext cx="2438400" cy="369332"/>
          </a:xfrm>
          <a:prstGeom prst="rect">
            <a:avLst/>
          </a:prstGeom>
          <a:noFill/>
        </p:spPr>
        <p:txBody>
          <a:bodyPr wrap="square" rtlCol="0">
            <a:spAutoFit/>
          </a:bodyPr>
          <a:lstStyle/>
          <a:p>
            <a:r>
              <a:rPr lang="en-US" dirty="0" smtClean="0"/>
              <a:t>100KHz light signal</a:t>
            </a:r>
            <a:endParaRPr lang="en-US" dirty="0"/>
          </a:p>
        </p:txBody>
      </p:sp>
      <p:sp>
        <p:nvSpPr>
          <p:cNvPr id="17" name="TextBox 16"/>
          <p:cNvSpPr txBox="1"/>
          <p:nvPr/>
        </p:nvSpPr>
        <p:spPr>
          <a:xfrm>
            <a:off x="7620000" y="5638800"/>
            <a:ext cx="1295400" cy="246221"/>
          </a:xfrm>
          <a:prstGeom prst="rect">
            <a:avLst/>
          </a:prstGeom>
          <a:noFill/>
        </p:spPr>
        <p:txBody>
          <a:bodyPr wrap="square" rtlCol="0">
            <a:spAutoFit/>
          </a:bodyPr>
          <a:lstStyle/>
          <a:p>
            <a:r>
              <a:rPr lang="en-US" sz="1000" dirty="0" err="1" smtClean="0"/>
              <a:t>Matlab</a:t>
            </a:r>
            <a:r>
              <a:rPr lang="en-US" sz="1000" dirty="0" smtClean="0"/>
              <a:t> simulation 7</a:t>
            </a:r>
            <a:endParaRPr lang="en-US" sz="1000" dirty="0"/>
          </a:p>
        </p:txBody>
      </p:sp>
      <p:pic>
        <p:nvPicPr>
          <p:cNvPr id="6" name="Picture 5" descr="Screen Shot 2014-12-14 at 10.25.4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981200"/>
            <a:ext cx="7391400" cy="4036566"/>
          </a:xfrm>
          <a:prstGeom prst="rect">
            <a:avLst/>
          </a:prstGeom>
        </p:spPr>
      </p:pic>
    </p:spTree>
    <p:extLst>
      <p:ext uri="{BB962C8B-B14F-4D97-AF65-F5344CB8AC3E}">
        <p14:creationId xmlns:p14="http://schemas.microsoft.com/office/powerpoint/2010/main" val="8608674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76200"/>
            <a:ext cx="8229600" cy="914400"/>
          </a:xfrm>
        </p:spPr>
        <p:txBody>
          <a:bodyPr/>
          <a:lstStyle/>
          <a:p>
            <a:r>
              <a:rPr lang="en-US" altLang="en-US" dirty="0"/>
              <a:t>Design Development</a:t>
            </a:r>
            <a:endParaRPr lang="en-US" dirty="0"/>
          </a:p>
        </p:txBody>
      </p:sp>
      <p:sp>
        <p:nvSpPr>
          <p:cNvPr id="5" name="Content Placeholder 2"/>
          <p:cNvSpPr>
            <a:spLocks noGrp="1"/>
          </p:cNvSpPr>
          <p:nvPr>
            <p:ph idx="1"/>
          </p:nvPr>
        </p:nvSpPr>
        <p:spPr>
          <a:xfrm>
            <a:off x="457200" y="1066800"/>
            <a:ext cx="8229600" cy="685800"/>
          </a:xfrm>
        </p:spPr>
        <p:txBody>
          <a:bodyPr/>
          <a:lstStyle/>
          <a:p>
            <a:pPr marL="0" indent="0">
              <a:buNone/>
            </a:pPr>
            <a:r>
              <a:rPr lang="en-US" dirty="0" smtClean="0">
                <a:solidFill>
                  <a:srgbClr val="FF0000"/>
                </a:solidFill>
              </a:rPr>
              <a:t>New Design</a:t>
            </a:r>
            <a:endParaRPr lang="en-US" dirty="0">
              <a:solidFill>
                <a:srgbClr val="FF0000"/>
              </a:solidFill>
            </a:endParaRPr>
          </a:p>
        </p:txBody>
      </p:sp>
      <p:sp>
        <p:nvSpPr>
          <p:cNvPr id="2" name="TextBox 1"/>
          <p:cNvSpPr txBox="1"/>
          <p:nvPr/>
        </p:nvSpPr>
        <p:spPr>
          <a:xfrm>
            <a:off x="685800" y="1600200"/>
            <a:ext cx="2438400" cy="369332"/>
          </a:xfrm>
          <a:prstGeom prst="rect">
            <a:avLst/>
          </a:prstGeom>
          <a:noFill/>
        </p:spPr>
        <p:txBody>
          <a:bodyPr wrap="square" rtlCol="0">
            <a:spAutoFit/>
          </a:bodyPr>
          <a:lstStyle/>
          <a:p>
            <a:r>
              <a:rPr lang="en-US" dirty="0" smtClean="0"/>
              <a:t>100KHz light signal</a:t>
            </a:r>
            <a:endParaRPr lang="en-US" dirty="0"/>
          </a:p>
        </p:txBody>
      </p:sp>
      <p:sp>
        <p:nvSpPr>
          <p:cNvPr id="17" name="TextBox 16"/>
          <p:cNvSpPr txBox="1"/>
          <p:nvPr/>
        </p:nvSpPr>
        <p:spPr>
          <a:xfrm>
            <a:off x="7620000" y="5638800"/>
            <a:ext cx="1295400" cy="246221"/>
          </a:xfrm>
          <a:prstGeom prst="rect">
            <a:avLst/>
          </a:prstGeom>
          <a:noFill/>
        </p:spPr>
        <p:txBody>
          <a:bodyPr wrap="square" rtlCol="0">
            <a:spAutoFit/>
          </a:bodyPr>
          <a:lstStyle/>
          <a:p>
            <a:r>
              <a:rPr lang="en-US" sz="1000" dirty="0" err="1" smtClean="0"/>
              <a:t>Matlab</a:t>
            </a:r>
            <a:r>
              <a:rPr lang="en-US" sz="1000" dirty="0" smtClean="0"/>
              <a:t> simulation 8</a:t>
            </a:r>
            <a:endParaRPr lang="en-US" sz="1000" dirty="0"/>
          </a:p>
        </p:txBody>
      </p:sp>
      <p:pic>
        <p:nvPicPr>
          <p:cNvPr id="7" name="Picture 6" descr="Screen Shot 2014-12-14 at 10.33.1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981200"/>
            <a:ext cx="6629400" cy="3977640"/>
          </a:xfrm>
          <a:prstGeom prst="rect">
            <a:avLst/>
          </a:prstGeom>
        </p:spPr>
      </p:pic>
    </p:spTree>
    <p:extLst>
      <p:ext uri="{BB962C8B-B14F-4D97-AF65-F5344CB8AC3E}">
        <p14:creationId xmlns:p14="http://schemas.microsoft.com/office/powerpoint/2010/main" val="14403663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76200"/>
            <a:ext cx="8229600" cy="914400"/>
          </a:xfrm>
        </p:spPr>
        <p:txBody>
          <a:bodyPr/>
          <a:lstStyle/>
          <a:p>
            <a:r>
              <a:rPr lang="en-US" altLang="en-US" dirty="0"/>
              <a:t>Design Development</a:t>
            </a:r>
            <a:endParaRPr lang="en-US" dirty="0"/>
          </a:p>
        </p:txBody>
      </p:sp>
      <p:sp>
        <p:nvSpPr>
          <p:cNvPr id="5" name="Content Placeholder 2"/>
          <p:cNvSpPr>
            <a:spLocks noGrp="1"/>
          </p:cNvSpPr>
          <p:nvPr>
            <p:ph idx="1"/>
          </p:nvPr>
        </p:nvSpPr>
        <p:spPr>
          <a:xfrm>
            <a:off x="457200" y="1066800"/>
            <a:ext cx="8229600" cy="1219200"/>
          </a:xfrm>
        </p:spPr>
        <p:txBody>
          <a:bodyPr/>
          <a:lstStyle/>
          <a:p>
            <a:pPr marL="0" indent="0">
              <a:buNone/>
            </a:pPr>
            <a:r>
              <a:rPr lang="en-US" dirty="0" smtClean="0"/>
              <a:t>4</a:t>
            </a:r>
            <a:r>
              <a:rPr lang="en-US" baseline="30000" dirty="0" smtClean="0"/>
              <a:t>th</a:t>
            </a:r>
            <a:r>
              <a:rPr lang="en-US" dirty="0" smtClean="0"/>
              <a:t> limitation: When generating such high frequency, </a:t>
            </a:r>
            <a:r>
              <a:rPr lang="en-US" dirty="0" err="1" smtClean="0"/>
              <a:t>Arduino</a:t>
            </a:r>
            <a:r>
              <a:rPr lang="en-US" dirty="0" smtClean="0"/>
              <a:t> may miss some waves.</a:t>
            </a:r>
            <a:endParaRPr lang="en-US" dirty="0"/>
          </a:p>
        </p:txBody>
      </p:sp>
      <p:pic>
        <p:nvPicPr>
          <p:cNvPr id="6" name="Picture 5" descr="IMG_0269.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6400" y="2133600"/>
            <a:ext cx="5232400" cy="3924300"/>
          </a:xfrm>
          <a:prstGeom prst="rect">
            <a:avLst/>
          </a:prstGeom>
        </p:spPr>
      </p:pic>
    </p:spTree>
    <p:extLst>
      <p:ext uri="{BB962C8B-B14F-4D97-AF65-F5344CB8AC3E}">
        <p14:creationId xmlns:p14="http://schemas.microsoft.com/office/powerpoint/2010/main" val="1590634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76200"/>
            <a:ext cx="8229600" cy="914400"/>
          </a:xfrm>
        </p:spPr>
        <p:txBody>
          <a:bodyPr/>
          <a:lstStyle/>
          <a:p>
            <a:r>
              <a:rPr lang="en-US" altLang="en-US" dirty="0"/>
              <a:t>Design Development</a:t>
            </a:r>
            <a:endParaRPr lang="en-US" dirty="0"/>
          </a:p>
        </p:txBody>
      </p:sp>
      <p:sp>
        <p:nvSpPr>
          <p:cNvPr id="5" name="Content Placeholder 2"/>
          <p:cNvSpPr>
            <a:spLocks noGrp="1"/>
          </p:cNvSpPr>
          <p:nvPr>
            <p:ph idx="1"/>
          </p:nvPr>
        </p:nvSpPr>
        <p:spPr>
          <a:xfrm>
            <a:off x="457200" y="2133600"/>
            <a:ext cx="8229600" cy="1447800"/>
          </a:xfrm>
        </p:spPr>
        <p:txBody>
          <a:bodyPr/>
          <a:lstStyle/>
          <a:p>
            <a:pPr marL="0" indent="0">
              <a:buNone/>
            </a:pPr>
            <a:r>
              <a:rPr lang="en-US" dirty="0" smtClean="0"/>
              <a:t>4</a:t>
            </a:r>
            <a:r>
              <a:rPr lang="en-US" baseline="30000" dirty="0" smtClean="0"/>
              <a:t>th</a:t>
            </a:r>
            <a:r>
              <a:rPr lang="en-US" dirty="0" smtClean="0"/>
              <a:t> limitation: The APD still can not detect orange light signal even though we can see the light</a:t>
            </a:r>
            <a:endParaRPr lang="en-US" dirty="0"/>
          </a:p>
        </p:txBody>
      </p:sp>
    </p:spTree>
    <p:extLst>
      <p:ext uri="{BB962C8B-B14F-4D97-AF65-F5344CB8AC3E}">
        <p14:creationId xmlns:p14="http://schemas.microsoft.com/office/powerpoint/2010/main" val="32216745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of Concept</a:t>
            </a:r>
            <a:endParaRPr lang="en-US" dirty="0"/>
          </a:p>
        </p:txBody>
      </p:sp>
      <p:graphicFrame>
        <p:nvGraphicFramePr>
          <p:cNvPr id="4" name="Chart 3"/>
          <p:cNvGraphicFramePr>
            <a:graphicFrameLocks/>
          </p:cNvGraphicFramePr>
          <p:nvPr>
            <p:extLst>
              <p:ext uri="{D42A27DB-BD31-4B8C-83A1-F6EECF244321}">
                <p14:modId xmlns:p14="http://schemas.microsoft.com/office/powerpoint/2010/main" val="3798913861"/>
              </p:ext>
            </p:extLst>
          </p:nvPr>
        </p:nvGraphicFramePr>
        <p:xfrm>
          <a:off x="685800" y="1066800"/>
          <a:ext cx="7772400" cy="51054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5904193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a:t>
            </a:r>
            <a:endParaRPr lang="en-US" dirty="0"/>
          </a:p>
        </p:txBody>
      </p:sp>
      <p:sp>
        <p:nvSpPr>
          <p:cNvPr id="3" name="Content Placeholder 2"/>
          <p:cNvSpPr>
            <a:spLocks noGrp="1"/>
          </p:cNvSpPr>
          <p:nvPr>
            <p:ph idx="1"/>
          </p:nvPr>
        </p:nvSpPr>
        <p:spPr>
          <a:xfrm>
            <a:off x="685800" y="1447800"/>
            <a:ext cx="8001000" cy="3352800"/>
          </a:xfrm>
        </p:spPr>
        <p:txBody>
          <a:bodyPr/>
          <a:lstStyle/>
          <a:p>
            <a:pPr marL="0" indent="0">
              <a:buNone/>
            </a:pPr>
            <a:r>
              <a:rPr lang="en-US" dirty="0" smtClean="0"/>
              <a:t>Theoretically, old and new design can both work if we have the most appropriate sensor and microprocessor.</a:t>
            </a:r>
          </a:p>
          <a:p>
            <a:pPr marL="0" indent="0">
              <a:buNone/>
            </a:pPr>
            <a:endParaRPr lang="en-US" dirty="0" smtClean="0"/>
          </a:p>
          <a:p>
            <a:r>
              <a:rPr lang="en-US" dirty="0" smtClean="0"/>
              <a:t>Faster microprocessor frequency</a:t>
            </a:r>
          </a:p>
          <a:p>
            <a:r>
              <a:rPr lang="en-US" dirty="0" smtClean="0"/>
              <a:t>More sensitive APD</a:t>
            </a:r>
            <a:endParaRPr lang="en-US" dirty="0"/>
          </a:p>
        </p:txBody>
      </p:sp>
    </p:spTree>
    <p:extLst>
      <p:ext uri="{BB962C8B-B14F-4D97-AF65-F5344CB8AC3E}">
        <p14:creationId xmlns:p14="http://schemas.microsoft.com/office/powerpoint/2010/main" val="1761184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Review of Background</a:t>
            </a:r>
            <a:endParaRPr lang="en-US" dirty="0"/>
          </a:p>
        </p:txBody>
      </p:sp>
      <p:sp>
        <p:nvSpPr>
          <p:cNvPr id="3" name="Content Placeholder 2"/>
          <p:cNvSpPr>
            <a:spLocks noGrp="1"/>
          </p:cNvSpPr>
          <p:nvPr>
            <p:ph idx="1"/>
          </p:nvPr>
        </p:nvSpPr>
        <p:spPr/>
        <p:txBody>
          <a:bodyPr/>
          <a:lstStyle/>
          <a:p>
            <a:r>
              <a:rPr lang="en-US" dirty="0" smtClean="0"/>
              <a:t>Fluorescence quenching of excited Ruthenium complex</a:t>
            </a:r>
          </a:p>
          <a:p>
            <a:endParaRPr lang="en-US" dirty="0" smtClean="0"/>
          </a:p>
          <a:p>
            <a:r>
              <a:rPr lang="en-US" dirty="0" smtClean="0"/>
              <a:t>Stern-</a:t>
            </a:r>
            <a:r>
              <a:rPr lang="en-US" dirty="0" err="1" smtClean="0"/>
              <a:t>Volmer</a:t>
            </a:r>
            <a:r>
              <a:rPr lang="en-US" dirty="0" smtClean="0"/>
              <a:t> Equation</a:t>
            </a:r>
            <a:endParaRPr lang="en-US" dirty="0"/>
          </a:p>
        </p:txBody>
      </p:sp>
      <p:pic>
        <p:nvPicPr>
          <p:cNvPr id="4" name="Picture 3" descr="Screen Shot 2014-03-15 at 10.03.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2438400"/>
            <a:ext cx="3809277" cy="2908300"/>
          </a:xfrm>
          <a:prstGeom prst="rect">
            <a:avLst/>
          </a:prstGeom>
        </p:spPr>
      </p:pic>
      <p:pic>
        <p:nvPicPr>
          <p:cNvPr id="5" name="Picture 4" descr="Screen Shot 2014-03-15 at 10.06.0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3886200"/>
            <a:ext cx="3886200" cy="814350"/>
          </a:xfrm>
          <a:prstGeom prst="rect">
            <a:avLst/>
          </a:prstGeom>
        </p:spPr>
      </p:pic>
    </p:spTree>
    <p:extLst>
      <p:ext uri="{BB962C8B-B14F-4D97-AF65-F5344CB8AC3E}">
        <p14:creationId xmlns:p14="http://schemas.microsoft.com/office/powerpoint/2010/main" val="9076007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a:t>
            </a:r>
            <a:endParaRPr lang="en-US" dirty="0"/>
          </a:p>
        </p:txBody>
      </p:sp>
      <p:sp>
        <p:nvSpPr>
          <p:cNvPr id="3" name="Content Placeholder 2"/>
          <p:cNvSpPr>
            <a:spLocks noGrp="1"/>
          </p:cNvSpPr>
          <p:nvPr>
            <p:ph idx="1"/>
          </p:nvPr>
        </p:nvSpPr>
        <p:spPr>
          <a:xfrm>
            <a:off x="457200" y="2514600"/>
            <a:ext cx="8229600" cy="1752600"/>
          </a:xfrm>
        </p:spPr>
        <p:txBody>
          <a:bodyPr/>
          <a:lstStyle/>
          <a:p>
            <a:r>
              <a:rPr lang="en-US" dirty="0" smtClean="0"/>
              <a:t>We would like to thank Dr. Huang, Dr. Salas, Dr. Montero, Dr. </a:t>
            </a:r>
            <a:r>
              <a:rPr lang="en-US" dirty="0" err="1" smtClean="0"/>
              <a:t>Bohorquez</a:t>
            </a:r>
            <a:r>
              <a:rPr lang="en-US" dirty="0" smtClean="0"/>
              <a:t> for their help during our project.</a:t>
            </a:r>
            <a:endParaRPr lang="en-US" dirty="0"/>
          </a:p>
        </p:txBody>
      </p:sp>
    </p:spTree>
    <p:extLst>
      <p:ext uri="{BB962C8B-B14F-4D97-AF65-F5344CB8AC3E}">
        <p14:creationId xmlns:p14="http://schemas.microsoft.com/office/powerpoint/2010/main" val="29048709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7"/>
          <p:cNvSpPr txBox="1">
            <a:spLocks noChangeArrowheads="1"/>
          </p:cNvSpPr>
          <p:nvPr/>
        </p:nvSpPr>
        <p:spPr bwMode="auto">
          <a:xfrm>
            <a:off x="228600" y="228600"/>
            <a:ext cx="7467600" cy="762000"/>
          </a:xfrm>
          <a:prstGeom prst="rect">
            <a:avLst/>
          </a:prstGeom>
          <a:noFill/>
          <a:ln w="9525">
            <a:noFill/>
            <a:miter lim="800000"/>
            <a:headEnd/>
            <a:tailEnd/>
          </a:ln>
        </p:spPr>
        <p:txBody>
          <a:bodyPr>
            <a:spAutoFit/>
          </a:bodyPr>
          <a:lstStyle/>
          <a:p>
            <a:pPr eaLnBrk="1" hangingPunct="1"/>
            <a:r>
              <a:rPr lang="en-US" altLang="en-US" sz="4400">
                <a:solidFill>
                  <a:schemeClr val="bg1"/>
                </a:solidFill>
              </a:rPr>
              <a:t>INSERT TITLE HERE</a:t>
            </a:r>
          </a:p>
        </p:txBody>
      </p:sp>
      <p:sp>
        <p:nvSpPr>
          <p:cNvPr id="14339" name="TextBox 3"/>
          <p:cNvSpPr txBox="1">
            <a:spLocks noChangeArrowheads="1"/>
          </p:cNvSpPr>
          <p:nvPr/>
        </p:nvSpPr>
        <p:spPr bwMode="auto">
          <a:xfrm>
            <a:off x="1284288" y="2873375"/>
            <a:ext cx="6716712" cy="708025"/>
          </a:xfrm>
          <a:prstGeom prst="rect">
            <a:avLst/>
          </a:prstGeom>
          <a:noFill/>
          <a:ln w="9525">
            <a:noFill/>
            <a:miter lim="800000"/>
            <a:headEnd/>
            <a:tailEnd/>
          </a:ln>
        </p:spPr>
        <p:txBody>
          <a:bodyPr wrap="none">
            <a:spAutoFit/>
          </a:bodyPr>
          <a:lstStyle/>
          <a:p>
            <a:pPr eaLnBrk="1" hangingPunct="1"/>
            <a:r>
              <a:rPr lang="en-US" altLang="en-US" sz="4000" i="1"/>
              <a:t>Thank you for your attention!</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Review of Background</a:t>
            </a:r>
            <a:endParaRPr lang="en-US" dirty="0"/>
          </a:p>
        </p:txBody>
      </p:sp>
      <p:sp>
        <p:nvSpPr>
          <p:cNvPr id="3" name="Content Placeholder 2"/>
          <p:cNvSpPr>
            <a:spLocks noGrp="1"/>
          </p:cNvSpPr>
          <p:nvPr>
            <p:ph idx="1"/>
          </p:nvPr>
        </p:nvSpPr>
        <p:spPr>
          <a:xfrm>
            <a:off x="4800600" y="1981200"/>
            <a:ext cx="4038600" cy="3124200"/>
          </a:xfrm>
        </p:spPr>
        <p:txBody>
          <a:bodyPr/>
          <a:lstStyle/>
          <a:p>
            <a:pPr marL="0" indent="0">
              <a:buNone/>
            </a:pPr>
            <a:r>
              <a:rPr lang="en-US" dirty="0" smtClean="0"/>
              <a:t>Similar Product</a:t>
            </a:r>
          </a:p>
          <a:p>
            <a:pPr marL="0" indent="0">
              <a:buNone/>
            </a:pPr>
            <a:r>
              <a:rPr lang="en-US" dirty="0" err="1" smtClean="0"/>
              <a:t>NeoFox</a:t>
            </a:r>
            <a:r>
              <a:rPr lang="en-US" dirty="0" smtClean="0"/>
              <a:t> from Ocean Optics</a:t>
            </a:r>
          </a:p>
          <a:p>
            <a:r>
              <a:rPr lang="en-US" dirty="0" smtClean="0"/>
              <a:t>Expensive</a:t>
            </a:r>
          </a:p>
          <a:p>
            <a:r>
              <a:rPr lang="en-US" dirty="0" smtClean="0"/>
              <a:t>Required a PC connection</a:t>
            </a:r>
          </a:p>
          <a:p>
            <a:endParaRPr lang="en-US" dirty="0"/>
          </a:p>
        </p:txBody>
      </p:sp>
      <p:pic>
        <p:nvPicPr>
          <p:cNvPr id="4" name="Picture 3" descr="Screen Shot 2014-03-16 at 9.38.1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905000"/>
            <a:ext cx="4433455" cy="3048000"/>
          </a:xfrm>
          <a:prstGeom prst="rect">
            <a:avLst/>
          </a:prstGeom>
        </p:spPr>
      </p:pic>
    </p:spTree>
    <p:extLst>
      <p:ext uri="{BB962C8B-B14F-4D97-AF65-F5344CB8AC3E}">
        <p14:creationId xmlns:p14="http://schemas.microsoft.com/office/powerpoint/2010/main" val="3033435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chemeClr val="tx1"/>
                </a:solidFill>
              </a:rPr>
              <a:t>Design </a:t>
            </a:r>
            <a:r>
              <a:rPr lang="en-US" altLang="en-US" dirty="0" smtClean="0">
                <a:solidFill>
                  <a:schemeClr val="tx1"/>
                </a:solidFill>
              </a:rPr>
              <a:t>specifications</a:t>
            </a:r>
            <a:endParaRPr lang="en-US" dirty="0"/>
          </a:p>
        </p:txBody>
      </p:sp>
      <p:sp>
        <p:nvSpPr>
          <p:cNvPr id="4" name="TextBox 3"/>
          <p:cNvSpPr txBox="1"/>
          <p:nvPr/>
        </p:nvSpPr>
        <p:spPr>
          <a:xfrm>
            <a:off x="381000" y="1066800"/>
            <a:ext cx="8458200" cy="4524316"/>
          </a:xfrm>
          <a:prstGeom prst="rect">
            <a:avLst/>
          </a:prstGeom>
          <a:noFill/>
        </p:spPr>
        <p:txBody>
          <a:bodyPr wrap="square" rtlCol="0">
            <a:spAutoFit/>
          </a:bodyPr>
          <a:lstStyle/>
          <a:p>
            <a:pPr marL="285750" indent="-285750">
              <a:buFont typeface="Arial"/>
              <a:buChar char="•"/>
            </a:pPr>
            <a:r>
              <a:rPr lang="en-US" dirty="0" smtClean="0"/>
              <a:t>Must: </a:t>
            </a:r>
          </a:p>
          <a:p>
            <a:pPr marL="742950" lvl="1" indent="-285750">
              <a:buFont typeface="Arial"/>
              <a:buChar char="•"/>
            </a:pPr>
            <a:r>
              <a:rPr lang="en-US" dirty="0"/>
              <a:t>The device </a:t>
            </a:r>
            <a:r>
              <a:rPr lang="en-US" dirty="0" smtClean="0"/>
              <a:t>must be </a:t>
            </a:r>
            <a:r>
              <a:rPr lang="en-US" dirty="0"/>
              <a:t>able to acquire </a:t>
            </a:r>
            <a:r>
              <a:rPr lang="en-US" smtClean="0"/>
              <a:t>decay time from </a:t>
            </a:r>
            <a:r>
              <a:rPr lang="en-US" dirty="0"/>
              <a:t>O</a:t>
            </a:r>
            <a:r>
              <a:rPr lang="en-US" baseline="-25000" dirty="0"/>
              <a:t>2</a:t>
            </a:r>
            <a:r>
              <a:rPr lang="en-US" dirty="0"/>
              <a:t>-Ru Quenching</a:t>
            </a:r>
          </a:p>
          <a:p>
            <a:pPr marL="742950" lvl="1" indent="-285750">
              <a:buFont typeface="Arial"/>
              <a:buChar char="•"/>
            </a:pPr>
            <a:r>
              <a:rPr lang="en-US" dirty="0"/>
              <a:t>Oxygen concentration determination algorithm </a:t>
            </a:r>
            <a:r>
              <a:rPr lang="en-US" dirty="0" smtClean="0"/>
              <a:t>must be </a:t>
            </a:r>
            <a:r>
              <a:rPr lang="en-US" dirty="0"/>
              <a:t>effective</a:t>
            </a:r>
          </a:p>
          <a:p>
            <a:pPr marL="742950" lvl="1" indent="-285750">
              <a:buFont typeface="Arial"/>
              <a:buChar char="•"/>
            </a:pPr>
            <a:endParaRPr lang="en-US" dirty="0" smtClean="0"/>
          </a:p>
          <a:p>
            <a:pPr marL="285750" indent="-285750">
              <a:buFont typeface="Arial"/>
              <a:buChar char="•"/>
            </a:pPr>
            <a:r>
              <a:rPr lang="en-US" dirty="0" smtClean="0"/>
              <a:t>Should:</a:t>
            </a:r>
          </a:p>
          <a:p>
            <a:pPr marL="742950" lvl="2" indent="-285750">
              <a:buFont typeface="Arial"/>
              <a:buChar char="•"/>
            </a:pPr>
            <a:r>
              <a:rPr lang="en-US" dirty="0"/>
              <a:t>Quenching decay-time </a:t>
            </a:r>
            <a:r>
              <a:rPr lang="en-US" dirty="0" smtClean="0"/>
              <a:t>should be </a:t>
            </a:r>
            <a:r>
              <a:rPr lang="en-US" dirty="0"/>
              <a:t>displayed on the LCD </a:t>
            </a:r>
            <a:r>
              <a:rPr lang="en-US" dirty="0" smtClean="0"/>
              <a:t>screen</a:t>
            </a:r>
          </a:p>
          <a:p>
            <a:pPr marL="742950" lvl="1" indent="-285750">
              <a:buFont typeface="Arial"/>
              <a:buChar char="•"/>
            </a:pPr>
            <a:r>
              <a:rPr lang="en-US" dirty="0" smtClean="0"/>
              <a:t>Device should be portable</a:t>
            </a:r>
            <a:endParaRPr lang="en-US" dirty="0"/>
          </a:p>
          <a:p>
            <a:pPr marL="742950" lvl="1" indent="-285750">
              <a:buFont typeface="Arial"/>
              <a:buChar char="•"/>
            </a:pPr>
            <a:endParaRPr lang="en-US" dirty="0"/>
          </a:p>
          <a:p>
            <a:pPr marL="285750" indent="-285750">
              <a:buFont typeface="Arial"/>
              <a:buChar char="•"/>
            </a:pPr>
            <a:r>
              <a:rPr lang="en-US" dirty="0" smtClean="0"/>
              <a:t>Could:</a:t>
            </a:r>
          </a:p>
          <a:p>
            <a:pPr marL="742950" lvl="1" indent="-285750">
              <a:buFont typeface="Arial"/>
              <a:buChar char="•"/>
            </a:pPr>
            <a:r>
              <a:rPr lang="en-US" dirty="0" smtClean="0"/>
              <a:t>Calibration system could be incorporated into the microprocessor.</a:t>
            </a:r>
          </a:p>
          <a:p>
            <a:pPr marL="742950" lvl="1" indent="-285750">
              <a:buFont typeface="Arial"/>
              <a:buChar char="•"/>
            </a:pPr>
            <a:r>
              <a:rPr lang="en-US" dirty="0" smtClean="0"/>
              <a:t>The whole device could be integrated on a single chip.</a:t>
            </a:r>
          </a:p>
          <a:p>
            <a:pPr marL="285750" indent="-285750">
              <a:buFont typeface="Arial"/>
              <a:buChar char="•"/>
            </a:pPr>
            <a:endParaRPr lang="en-US" dirty="0" smtClean="0"/>
          </a:p>
          <a:p>
            <a:pPr marL="285750" indent="-285750">
              <a:buFont typeface="Arial"/>
              <a:buChar char="•"/>
            </a:pPr>
            <a:r>
              <a:rPr lang="en-US" dirty="0" smtClean="0"/>
              <a:t>Would:</a:t>
            </a:r>
            <a:endParaRPr lang="en-US" dirty="0"/>
          </a:p>
          <a:p>
            <a:pPr marL="742950" lvl="1" indent="-285750">
              <a:buFont typeface="Arial"/>
              <a:buChar char="•"/>
            </a:pPr>
            <a:r>
              <a:rPr lang="en-US" dirty="0" smtClean="0"/>
              <a:t>Touch screen would be more user-friendly.</a:t>
            </a:r>
          </a:p>
          <a:p>
            <a:pPr marL="742950" lvl="1" indent="-285750">
              <a:buFont typeface="Arial"/>
              <a:buChar char="•"/>
            </a:pPr>
            <a:r>
              <a:rPr lang="en-US" dirty="0" smtClean="0"/>
              <a:t>Higher resolution would be achieve by a more expensive microprocessor.</a:t>
            </a:r>
          </a:p>
          <a:p>
            <a:pPr marL="742950" lvl="1" indent="-285750">
              <a:buFont typeface="Arial"/>
              <a:buChar char="•"/>
            </a:pPr>
            <a:r>
              <a:rPr lang="en-US" dirty="0" smtClean="0"/>
              <a:t>A corresponding software would be developed.</a:t>
            </a:r>
          </a:p>
        </p:txBody>
      </p:sp>
    </p:spTree>
    <p:extLst>
      <p:ext uri="{BB962C8B-B14F-4D97-AF65-F5344CB8AC3E}">
        <p14:creationId xmlns:p14="http://schemas.microsoft.com/office/powerpoint/2010/main" val="187177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Material and Budget</a:t>
            </a:r>
            <a:endParaRPr lang="en-US" dirty="0"/>
          </a:p>
        </p:txBody>
      </p:sp>
      <p:sp>
        <p:nvSpPr>
          <p:cNvPr id="3" name="Content Placeholder 2"/>
          <p:cNvSpPr>
            <a:spLocks noGrp="1"/>
          </p:cNvSpPr>
          <p:nvPr>
            <p:ph idx="1"/>
          </p:nvPr>
        </p:nvSpPr>
        <p:spPr/>
        <p:txBody>
          <a:bodyPr/>
          <a:lstStyle/>
          <a:p>
            <a:r>
              <a:rPr lang="en-US" sz="1800" dirty="0" err="1" smtClean="0"/>
              <a:t>Arduino</a:t>
            </a:r>
            <a:r>
              <a:rPr lang="en-US" sz="1800" dirty="0" smtClean="0"/>
              <a:t> </a:t>
            </a:r>
            <a:r>
              <a:rPr lang="en-US" sz="1800" dirty="0"/>
              <a:t>Leonardo (</a:t>
            </a:r>
            <a:r>
              <a:rPr lang="en-US" sz="1800" dirty="0" err="1"/>
              <a:t>Atmega</a:t>
            </a:r>
            <a:r>
              <a:rPr lang="en-US" sz="1800" dirty="0"/>
              <a:t> 32u4) by </a:t>
            </a:r>
            <a:r>
              <a:rPr lang="en-US" sz="1800" dirty="0" err="1" smtClean="0"/>
              <a:t>Arduino</a:t>
            </a:r>
            <a:r>
              <a:rPr lang="en-US" sz="1800" dirty="0" smtClean="0"/>
              <a:t>           Amazon.</a:t>
            </a:r>
            <a:r>
              <a:rPr lang="pt-BR" sz="1800" dirty="0" smtClean="0"/>
              <a:t>com </a:t>
            </a:r>
            <a:r>
              <a:rPr lang="pt-BR" sz="1800" dirty="0"/>
              <a:t>$19.99 </a:t>
            </a:r>
            <a:endParaRPr lang="pt-BR" sz="1800" dirty="0" smtClean="0"/>
          </a:p>
          <a:p>
            <a:pPr marL="0" indent="0">
              <a:buNone/>
            </a:pPr>
            <a:r>
              <a:rPr lang="en-US" sz="1800" dirty="0" smtClean="0"/>
              <a:t>      10 bit </a:t>
            </a:r>
            <a:r>
              <a:rPr lang="en-US" sz="1800" dirty="0"/>
              <a:t>ADC with maximum sampling frequency of 77KHz. </a:t>
            </a:r>
            <a:endParaRPr lang="en-US" sz="1800" dirty="0" smtClean="0"/>
          </a:p>
          <a:p>
            <a:pPr marL="0" indent="0">
              <a:buNone/>
            </a:pPr>
            <a:endParaRPr lang="pt-BR" sz="1800" dirty="0" smtClean="0"/>
          </a:p>
          <a:p>
            <a:r>
              <a:rPr lang="en-US" sz="1800" dirty="0"/>
              <a:t>Blue LED light by </a:t>
            </a:r>
            <a:r>
              <a:rPr lang="en-US" sz="1800" dirty="0" err="1"/>
              <a:t>Bluecell</a:t>
            </a:r>
            <a:r>
              <a:rPr lang="en-US" sz="1800" dirty="0"/>
              <a:t>                  </a:t>
            </a:r>
            <a:r>
              <a:rPr lang="en-US" sz="1800" dirty="0" smtClean="0"/>
              <a:t>              </a:t>
            </a:r>
            <a:r>
              <a:rPr lang="en-US" sz="1800" dirty="0" err="1" smtClean="0"/>
              <a:t>Amazon.com</a:t>
            </a:r>
            <a:r>
              <a:rPr lang="en-US" sz="1800" dirty="0" smtClean="0"/>
              <a:t> </a:t>
            </a:r>
            <a:r>
              <a:rPr lang="en-US" sz="1800" dirty="0"/>
              <a:t>$5.67/</a:t>
            </a:r>
            <a:r>
              <a:rPr lang="en-US" sz="1800" dirty="0" smtClean="0"/>
              <a:t>50PCs</a:t>
            </a:r>
          </a:p>
          <a:p>
            <a:endParaRPr lang="en-US" sz="1800" dirty="0" smtClean="0"/>
          </a:p>
          <a:p>
            <a:r>
              <a:rPr lang="de-DE" sz="1800" dirty="0" err="1"/>
              <a:t>Resistors</a:t>
            </a:r>
            <a:r>
              <a:rPr lang="de-DE" sz="1800" dirty="0"/>
              <a:t>, </a:t>
            </a:r>
            <a:r>
              <a:rPr lang="de-DE" sz="1800" dirty="0" err="1"/>
              <a:t>capacitors</a:t>
            </a:r>
            <a:r>
              <a:rPr lang="de-DE" sz="1800" dirty="0"/>
              <a:t>, </a:t>
            </a:r>
            <a:r>
              <a:rPr lang="de-DE" sz="1800" dirty="0" err="1"/>
              <a:t>wires</a:t>
            </a:r>
            <a:r>
              <a:rPr lang="de-DE" sz="1800" dirty="0"/>
              <a:t>, </a:t>
            </a:r>
            <a:r>
              <a:rPr lang="de-DE" sz="1800" dirty="0" err="1"/>
              <a:t>breadboard</a:t>
            </a:r>
            <a:r>
              <a:rPr lang="de-DE" sz="1800" dirty="0"/>
              <a:t>                  </a:t>
            </a:r>
            <a:r>
              <a:rPr lang="de-DE" sz="1800" dirty="0" smtClean="0"/>
              <a:t> Amazon.</a:t>
            </a:r>
            <a:r>
              <a:rPr lang="pt-BR" sz="1800" dirty="0" smtClean="0"/>
              <a:t>com </a:t>
            </a:r>
            <a:r>
              <a:rPr lang="pt-BR" sz="1800" dirty="0"/>
              <a:t>$</a:t>
            </a:r>
            <a:r>
              <a:rPr lang="pt-BR" sz="1800" dirty="0" smtClean="0"/>
              <a:t>17.62</a:t>
            </a:r>
          </a:p>
          <a:p>
            <a:endParaRPr lang="pt-BR" sz="1800" dirty="0" smtClean="0"/>
          </a:p>
          <a:p>
            <a:r>
              <a:rPr lang="en-US" sz="1800" dirty="0"/>
              <a:t>Liquid Crystal Display Module </a:t>
            </a:r>
            <a:r>
              <a:rPr lang="en-US" sz="1800" dirty="0" smtClean="0"/>
              <a:t>                                  </a:t>
            </a:r>
            <a:r>
              <a:rPr lang="pt-BR" sz="1800" dirty="0"/>
              <a:t> Amazon.com $</a:t>
            </a:r>
            <a:r>
              <a:rPr lang="pt-BR" sz="1800" dirty="0" smtClean="0"/>
              <a:t>47.94</a:t>
            </a:r>
          </a:p>
          <a:p>
            <a:endParaRPr lang="pt-BR" sz="1800" dirty="0" smtClean="0"/>
          </a:p>
          <a:p>
            <a:r>
              <a:rPr lang="fr-FR" sz="1800" dirty="0"/>
              <a:t>BPW34 Photodiode </a:t>
            </a:r>
            <a:r>
              <a:rPr lang="fr-FR" sz="1800" dirty="0" smtClean="0"/>
              <a:t>                                        </a:t>
            </a:r>
            <a:r>
              <a:rPr lang="pl-PL" sz="1800" dirty="0"/>
              <a:t> </a:t>
            </a:r>
            <a:r>
              <a:rPr lang="pl-PL" sz="1800" dirty="0" smtClean="0"/>
              <a:t>    </a:t>
            </a:r>
            <a:r>
              <a:rPr lang="pl-PL" sz="1800" dirty="0" err="1" smtClean="0"/>
              <a:t>Arrow.com</a:t>
            </a:r>
            <a:r>
              <a:rPr lang="pl-PL" sz="1800" dirty="0" smtClean="0"/>
              <a:t> </a:t>
            </a:r>
            <a:r>
              <a:rPr lang="pl-PL" sz="1800" dirty="0"/>
              <a:t>$4.84/10PCs </a:t>
            </a:r>
            <a:endParaRPr lang="pl-PL" sz="1800" dirty="0" smtClean="0"/>
          </a:p>
          <a:p>
            <a:endParaRPr lang="pl-PL" sz="1800" dirty="0" smtClean="0"/>
          </a:p>
          <a:p>
            <a:r>
              <a:rPr lang="en-US" sz="1800" dirty="0"/>
              <a:t>OPA2604 Operation amplifier </a:t>
            </a:r>
            <a:r>
              <a:rPr lang="en-US" sz="1800" dirty="0" smtClean="0"/>
              <a:t>                            </a:t>
            </a:r>
            <a:r>
              <a:rPr lang="en-US" sz="1800" dirty="0" err="1" smtClean="0"/>
              <a:t>digi</a:t>
            </a:r>
            <a:r>
              <a:rPr lang="en-US" sz="1800" dirty="0" err="1"/>
              <a:t>-key.com</a:t>
            </a:r>
            <a:r>
              <a:rPr lang="en-US" sz="1800" dirty="0"/>
              <a:t> $</a:t>
            </a:r>
            <a:r>
              <a:rPr lang="en-US" sz="1800" dirty="0" smtClean="0"/>
              <a:t>27.6</a:t>
            </a:r>
            <a:r>
              <a:rPr lang="hu-HU" sz="1800" dirty="0" smtClean="0"/>
              <a:t>0</a:t>
            </a:r>
            <a:r>
              <a:rPr lang="hu-HU" sz="1800" dirty="0"/>
              <a:t>/5PCs </a:t>
            </a:r>
            <a:endParaRPr lang="hu-HU" sz="1800" dirty="0" smtClean="0"/>
          </a:p>
          <a:p>
            <a:pPr marL="0" indent="0">
              <a:buNone/>
            </a:pPr>
            <a:endParaRPr lang="hu-HU" sz="1800" dirty="0"/>
          </a:p>
          <a:p>
            <a:pPr marL="0" indent="0">
              <a:buNone/>
            </a:pPr>
            <a:r>
              <a:rPr lang="en-US" sz="1800" dirty="0" smtClean="0"/>
              <a:t>Overall </a:t>
            </a:r>
            <a:r>
              <a:rPr lang="en-US" sz="1800" dirty="0"/>
              <a:t>budget:  $123.66 </a:t>
            </a:r>
          </a:p>
        </p:txBody>
      </p:sp>
    </p:spTree>
    <p:extLst>
      <p:ext uri="{BB962C8B-B14F-4D97-AF65-F5344CB8AC3E}">
        <p14:creationId xmlns:p14="http://schemas.microsoft.com/office/powerpoint/2010/main" val="3256626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ltLang="en-US" dirty="0" smtClean="0"/>
              <a:t>Design Constraints</a:t>
            </a:r>
          </a:p>
        </p:txBody>
      </p:sp>
      <p:sp>
        <p:nvSpPr>
          <p:cNvPr id="11267" name="Content Placeholder 2"/>
          <p:cNvSpPr>
            <a:spLocks noGrp="1"/>
          </p:cNvSpPr>
          <p:nvPr>
            <p:ph idx="1"/>
          </p:nvPr>
        </p:nvSpPr>
        <p:spPr>
          <a:xfrm>
            <a:off x="457200" y="1676400"/>
            <a:ext cx="8229600" cy="3992563"/>
          </a:xfrm>
        </p:spPr>
        <p:txBody>
          <a:bodyPr/>
          <a:lstStyle/>
          <a:p>
            <a:r>
              <a:rPr lang="en-US" altLang="en-US" sz="2400" i="1" dirty="0" smtClean="0"/>
              <a:t>The product is much affordable than current devices.</a:t>
            </a:r>
          </a:p>
          <a:p>
            <a:r>
              <a:rPr lang="en-US" altLang="en-US" sz="2400" i="1" dirty="0" smtClean="0"/>
              <a:t>Avalanche photodiode requires a high voltage, an over voltage protection will be incorporated in the device.</a:t>
            </a:r>
            <a:endParaRPr lang="en-US" altLang="en-US" sz="2400" i="1" dirty="0"/>
          </a:p>
          <a:p>
            <a:r>
              <a:rPr lang="en-US" altLang="en-US" sz="2400" i="1" dirty="0" smtClean="0"/>
              <a:t>The whole system is based on a microprocessor, and it can be specifically designed for mass production </a:t>
            </a:r>
            <a:endParaRPr lang="en-US" altLang="en-US" sz="2400" i="1" dirty="0"/>
          </a:p>
          <a:p>
            <a:endParaRPr lang="en-US" altLang="en-US" sz="2400" i="1" dirty="0" smtClean="0"/>
          </a:p>
          <a:p>
            <a:r>
              <a:rPr lang="en-US" altLang="en-US" sz="2400" i="1" dirty="0" smtClean="0"/>
              <a:t>IEC 62304:2006</a:t>
            </a:r>
            <a:r>
              <a:rPr lang="en-US" altLang="en-US" sz="2400" i="1" dirty="0"/>
              <a:t> </a:t>
            </a:r>
            <a:r>
              <a:rPr lang="en-US" altLang="en-US" sz="2400" i="1" dirty="0" smtClean="0"/>
              <a:t>	Medical device software</a:t>
            </a:r>
            <a:endParaRPr lang="en-US" altLang="en-US" sz="2400" i="1" dirty="0"/>
          </a:p>
          <a:p>
            <a:r>
              <a:rPr lang="en-US" altLang="en-US" sz="2400" i="1" dirty="0" smtClean="0"/>
              <a:t>ISO 15223-1:2012  Medical device labeling</a:t>
            </a:r>
          </a:p>
          <a:p>
            <a:r>
              <a:rPr lang="en-US" altLang="en-US" sz="2400" i="1" dirty="0" smtClean="0"/>
              <a:t>510(k) </a:t>
            </a:r>
          </a:p>
          <a:p>
            <a:endParaRPr lang="en-US" altLang="en-US" sz="2400" i="1" dirty="0" smtClean="0"/>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Design Development</a:t>
            </a:r>
            <a:endParaRPr lang="en-US" dirty="0"/>
          </a:p>
        </p:txBody>
      </p:sp>
      <p:sp>
        <p:nvSpPr>
          <p:cNvPr id="7" name="TextBox 6"/>
          <p:cNvSpPr txBox="1"/>
          <p:nvPr/>
        </p:nvSpPr>
        <p:spPr>
          <a:xfrm>
            <a:off x="914400" y="1143000"/>
            <a:ext cx="5486400" cy="1477328"/>
          </a:xfrm>
          <a:prstGeom prst="rect">
            <a:avLst/>
          </a:prstGeom>
          <a:noFill/>
        </p:spPr>
        <p:txBody>
          <a:bodyPr wrap="square" rtlCol="0">
            <a:spAutoFit/>
          </a:bodyPr>
          <a:lstStyle/>
          <a:p>
            <a:r>
              <a:rPr lang="en-US" dirty="0" smtClean="0"/>
              <a:t>Functions that should be implemented:</a:t>
            </a:r>
          </a:p>
          <a:p>
            <a:pPr marL="285750" indent="-285750">
              <a:buFont typeface="Arial"/>
              <a:buChar char="•"/>
            </a:pPr>
            <a:r>
              <a:rPr lang="en-US" dirty="0"/>
              <a:t>Pulse generation</a:t>
            </a:r>
          </a:p>
          <a:p>
            <a:pPr marL="285750" indent="-285750">
              <a:buFont typeface="Arial"/>
              <a:buChar char="•"/>
            </a:pPr>
            <a:r>
              <a:rPr lang="en-US" dirty="0" smtClean="0"/>
              <a:t>Signal acquisition</a:t>
            </a:r>
          </a:p>
          <a:p>
            <a:pPr marL="285750" indent="-285750">
              <a:buFont typeface="Arial"/>
              <a:buChar char="•"/>
            </a:pPr>
            <a:r>
              <a:rPr lang="en-US" dirty="0" smtClean="0"/>
              <a:t>Decay calculation</a:t>
            </a:r>
          </a:p>
          <a:p>
            <a:pPr marL="285750" indent="-285750">
              <a:buFont typeface="Arial"/>
              <a:buChar char="•"/>
            </a:pPr>
            <a:r>
              <a:rPr lang="en-US" dirty="0" smtClean="0"/>
              <a:t>Data display</a:t>
            </a:r>
            <a:endParaRPr lang="en-US" dirty="0"/>
          </a:p>
        </p:txBody>
      </p:sp>
      <p:pic>
        <p:nvPicPr>
          <p:cNvPr id="5" name="Picture 4" descr="Screen Shot 2014-09-30 at 10.29.4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2667000"/>
            <a:ext cx="7207798" cy="3124200"/>
          </a:xfrm>
          <a:prstGeom prst="rect">
            <a:avLst/>
          </a:prstGeom>
        </p:spPr>
      </p:pic>
    </p:spTree>
    <p:extLst>
      <p:ext uri="{BB962C8B-B14F-4D97-AF65-F5344CB8AC3E}">
        <p14:creationId xmlns:p14="http://schemas.microsoft.com/office/powerpoint/2010/main" val="340703352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4681</TotalTime>
  <Words>3700</Words>
  <Application>Microsoft Macintosh PowerPoint</Application>
  <PresentationFormat>On-screen Show (4:3)</PresentationFormat>
  <Paragraphs>341</Paragraphs>
  <Slides>41</Slides>
  <Notes>37</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Default Design</vt:lpstr>
      <vt:lpstr>PowerPoint Presentation</vt:lpstr>
      <vt:lpstr>Objectives</vt:lpstr>
      <vt:lpstr>Objectives</vt:lpstr>
      <vt:lpstr>Review of Background</vt:lpstr>
      <vt:lpstr>Review of Background</vt:lpstr>
      <vt:lpstr>Design specifications</vt:lpstr>
      <vt:lpstr>Material and Budget</vt:lpstr>
      <vt:lpstr>Design Constraints</vt:lpstr>
      <vt:lpstr>Design Development</vt:lpstr>
      <vt:lpstr>Design Development</vt:lpstr>
      <vt:lpstr>Design Development</vt:lpstr>
      <vt:lpstr>Design Development</vt:lpstr>
      <vt:lpstr>Design Development</vt:lpstr>
      <vt:lpstr>Design Development</vt:lpstr>
      <vt:lpstr>Design Development</vt:lpstr>
      <vt:lpstr>Design Development</vt:lpstr>
      <vt:lpstr>Design Development</vt:lpstr>
      <vt:lpstr>Design Development</vt:lpstr>
      <vt:lpstr>Design Development</vt:lpstr>
      <vt:lpstr>Design Development</vt:lpstr>
      <vt:lpstr>Proof of Concept</vt:lpstr>
      <vt:lpstr>Proof of Concept</vt:lpstr>
      <vt:lpstr>Proof of Concept</vt:lpstr>
      <vt:lpstr>Proof of Concept</vt:lpstr>
      <vt:lpstr>Design Development</vt:lpstr>
      <vt:lpstr>Design Development</vt:lpstr>
      <vt:lpstr>Design Development</vt:lpstr>
      <vt:lpstr>Design Development</vt:lpstr>
      <vt:lpstr>Design Development</vt:lpstr>
      <vt:lpstr>Design Development</vt:lpstr>
      <vt:lpstr>Design Development</vt:lpstr>
      <vt:lpstr>Design Development</vt:lpstr>
      <vt:lpstr>Design Development</vt:lpstr>
      <vt:lpstr>Design Development</vt:lpstr>
      <vt:lpstr>Design Development</vt:lpstr>
      <vt:lpstr>Design Development</vt:lpstr>
      <vt:lpstr>Design Development</vt:lpstr>
      <vt:lpstr>Proof of Concept</vt:lpstr>
      <vt:lpstr>Future</vt:lpstr>
      <vt:lpstr>Acknowledge</vt:lpstr>
      <vt:lpstr>PowerPoint Presentation</vt:lpstr>
    </vt:vector>
  </TitlesOfParts>
  <Company>Bascom Palmer Eye Institute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Noel Ziebarth</dc:creator>
  <cp:lastModifiedBy>Zhexuan Zhang</cp:lastModifiedBy>
  <cp:revision>139</cp:revision>
  <cp:lastPrinted>2014-05-06T19:52:49Z</cp:lastPrinted>
  <dcterms:created xsi:type="dcterms:W3CDTF">2006-04-22T03:39:10Z</dcterms:created>
  <dcterms:modified xsi:type="dcterms:W3CDTF">2014-12-15T16:35:24Z</dcterms:modified>
</cp:coreProperties>
</file>